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4" r:id="rId24"/>
    <p:sldId id="295" r:id="rId25"/>
    <p:sldId id="296" r:id="rId26"/>
    <p:sldId id="298" r:id="rId27"/>
    <p:sldId id="299" r:id="rId28"/>
    <p:sldId id="300" r:id="rId29"/>
    <p:sldId id="302" r:id="rId30"/>
    <p:sldId id="303" r:id="rId31"/>
    <p:sldId id="304" r:id="rId32"/>
    <p:sldId id="306" r:id="rId33"/>
    <p:sldId id="307" r:id="rId34"/>
    <p:sldId id="308" r:id="rId35"/>
    <p:sldId id="310" r:id="rId36"/>
    <p:sldId id="311" r:id="rId37"/>
    <p:sldId id="312" r:id="rId38"/>
    <p:sldId id="314" r:id="rId39"/>
    <p:sldId id="315" r:id="rId40"/>
    <p:sldId id="3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4">
          <p15:clr>
            <a:srgbClr val="A4A3A4"/>
          </p15:clr>
        </p15:guide>
        <p15:guide id="2" pos="5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autoAdjust="0"/>
    <p:restoredTop sz="71701" autoAdjust="0"/>
  </p:normalViewPr>
  <p:slideViewPr>
    <p:cSldViewPr snapToGrid="0">
      <p:cViewPr varScale="1">
        <p:scale>
          <a:sx n="90" d="100"/>
          <a:sy n="90" d="100"/>
        </p:scale>
        <p:origin x="1080" y="184"/>
      </p:cViewPr>
      <p:guideLst>
        <p:guide orient="horz" pos="924"/>
        <p:guide pos="574"/>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0148EEC5-348B-344C-8FA5-94D6DC2794BB}"/>
    <pc:docChg chg="undo custSel modSld modMainMaster">
      <pc:chgData name="Kathryn Leeber" userId="15028f3c-0a13-4345-9369-dac953ae4f16" providerId="ADAL" clId="{0148EEC5-348B-344C-8FA5-94D6DC2794BB}" dt="2020-12-10T16:58:22.103" v="30" actId="368"/>
      <pc:docMkLst>
        <pc:docMk/>
      </pc:docMkLst>
      <pc:sldChg chg="modSp mod">
        <pc:chgData name="Kathryn Leeber" userId="15028f3c-0a13-4345-9369-dac953ae4f16" providerId="ADAL" clId="{0148EEC5-348B-344C-8FA5-94D6DC2794BB}" dt="2020-12-10T16:58:22.103" v="30" actId="368"/>
        <pc:sldMkLst>
          <pc:docMk/>
          <pc:sldMk cId="0" sldId="303"/>
        </pc:sldMkLst>
        <pc:spChg chg="mod">
          <ac:chgData name="Kathryn Leeber" userId="15028f3c-0a13-4345-9369-dac953ae4f16" providerId="ADAL" clId="{0148EEC5-348B-344C-8FA5-94D6DC2794BB}" dt="2020-12-10T16:58:22.103" v="30" actId="368"/>
          <ac:spMkLst>
            <pc:docMk/>
            <pc:sldMk cId="0" sldId="303"/>
            <ac:spMk id="44035" creationId="{00000000-0000-0000-0000-000000000000}"/>
          </ac:spMkLst>
        </pc:spChg>
      </pc:sldChg>
      <pc:sldChg chg="modSp mod">
        <pc:chgData name="Kathryn Leeber" userId="15028f3c-0a13-4345-9369-dac953ae4f16" providerId="ADAL" clId="{0148EEC5-348B-344C-8FA5-94D6DC2794BB}" dt="2020-12-10T16:57:21.478" v="15" actId="20577"/>
        <pc:sldMkLst>
          <pc:docMk/>
          <pc:sldMk cId="0" sldId="312"/>
        </pc:sldMkLst>
        <pc:spChg chg="mod">
          <ac:chgData name="Kathryn Leeber" userId="15028f3c-0a13-4345-9369-dac953ae4f16" providerId="ADAL" clId="{0148EEC5-348B-344C-8FA5-94D6DC2794BB}" dt="2020-12-10T16:57:21.478" v="15" actId="20577"/>
          <ac:spMkLst>
            <pc:docMk/>
            <pc:sldMk cId="0" sldId="312"/>
            <ac:spMk id="65538" creationId="{00000000-0000-0000-0000-000000000000}"/>
          </ac:spMkLst>
        </pc:spChg>
      </pc:sldChg>
      <pc:sldChg chg="modSp mod">
        <pc:chgData name="Kathryn Leeber" userId="15028f3c-0a13-4345-9369-dac953ae4f16" providerId="ADAL" clId="{0148EEC5-348B-344C-8FA5-94D6DC2794BB}" dt="2020-12-10T16:57:35.747" v="24" actId="20577"/>
        <pc:sldMkLst>
          <pc:docMk/>
          <pc:sldMk cId="0" sldId="316"/>
        </pc:sldMkLst>
        <pc:spChg chg="mod">
          <ac:chgData name="Kathryn Leeber" userId="15028f3c-0a13-4345-9369-dac953ae4f16" providerId="ADAL" clId="{0148EEC5-348B-344C-8FA5-94D6DC2794BB}" dt="2020-12-10T16:57:35.747" v="24" actId="20577"/>
          <ac:spMkLst>
            <pc:docMk/>
            <pc:sldMk cId="0" sldId="316"/>
            <ac:spMk id="69634" creationId="{00000000-0000-0000-0000-000000000000}"/>
          </ac:spMkLst>
        </pc:spChg>
      </pc:sldChg>
      <pc:sldMasterChg chg="modSp mod modSldLayout">
        <pc:chgData name="Kathryn Leeber" userId="15028f3c-0a13-4345-9369-dac953ae4f16" providerId="ADAL" clId="{0148EEC5-348B-344C-8FA5-94D6DC2794BB}" dt="2020-12-10T16:55:46.628" v="5" actId="20577"/>
        <pc:sldMasterMkLst>
          <pc:docMk/>
          <pc:sldMasterMk cId="2871921020" sldId="2147483648"/>
        </pc:sldMasterMkLst>
        <pc:spChg chg="mod">
          <ac:chgData name="Kathryn Leeber" userId="15028f3c-0a13-4345-9369-dac953ae4f16" providerId="ADAL" clId="{0148EEC5-348B-344C-8FA5-94D6DC2794BB}" dt="2020-12-10T16:55:46.628" v="5" actId="20577"/>
          <ac:spMkLst>
            <pc:docMk/>
            <pc:sldMasterMk cId="2871921020" sldId="2147483648"/>
            <ac:spMk id="7" creationId="{21F38BD8-3F75-CE4C-AFEF-0C6B45F77F8C}"/>
          </ac:spMkLst>
        </pc:spChg>
        <pc:sldLayoutChg chg="modSp mod">
          <pc:chgData name="Kathryn Leeber" userId="15028f3c-0a13-4345-9369-dac953ae4f16" providerId="ADAL" clId="{0148EEC5-348B-344C-8FA5-94D6DC2794BB}" dt="2020-12-10T16:55:42.307" v="1" actId="20577"/>
          <pc:sldLayoutMkLst>
            <pc:docMk/>
            <pc:sldMasterMk cId="2871921020" sldId="2147483648"/>
            <pc:sldLayoutMk cId="3047549913" sldId="2147483649"/>
          </pc:sldLayoutMkLst>
          <pc:spChg chg="mod">
            <ac:chgData name="Kathryn Leeber" userId="15028f3c-0a13-4345-9369-dac953ae4f16" providerId="ADAL" clId="{0148EEC5-348B-344C-8FA5-94D6DC2794BB}" dt="2020-12-10T16:55:42.307"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6AF16CA5-D3BD-6247-A913-AB7557E62692}"/>
    <pc:docChg chg="custSel modSld">
      <pc:chgData name="Kathryn Leeber" userId="15028f3c-0a13-4345-9369-dac953ae4f16" providerId="ADAL" clId="{6AF16CA5-D3BD-6247-A913-AB7557E62692}" dt="2020-10-08T16:22:21.546" v="12" actId="20577"/>
      <pc:docMkLst>
        <pc:docMk/>
      </pc:docMkLst>
      <pc:sldChg chg="addSp delSp modSp mod">
        <pc:chgData name="Kathryn Leeber" userId="15028f3c-0a13-4345-9369-dac953ae4f16" providerId="ADAL" clId="{6AF16CA5-D3BD-6247-A913-AB7557E62692}" dt="2020-10-08T16:22:21.546" v="12" actId="20577"/>
        <pc:sldMkLst>
          <pc:docMk/>
          <pc:sldMk cId="1732698309" sldId="258"/>
        </pc:sldMkLst>
        <pc:spChg chg="mod">
          <ac:chgData name="Kathryn Leeber" userId="15028f3c-0a13-4345-9369-dac953ae4f16" providerId="ADAL" clId="{6AF16CA5-D3BD-6247-A913-AB7557E62692}" dt="2020-10-08T16:22:21.546" v="12" actId="20577"/>
          <ac:spMkLst>
            <pc:docMk/>
            <pc:sldMk cId="1732698309" sldId="258"/>
            <ac:spMk id="19" creationId="{A58A35F8-EA88-094E-8EAD-88FE6A07C447}"/>
          </ac:spMkLst>
        </pc:spChg>
        <pc:picChg chg="add mod">
          <ac:chgData name="Kathryn Leeber" userId="15028f3c-0a13-4345-9369-dac953ae4f16" providerId="ADAL" clId="{6AF16CA5-D3BD-6247-A913-AB7557E62692}" dt="2020-10-08T16:21:56.428" v="8" actId="962"/>
          <ac:picMkLst>
            <pc:docMk/>
            <pc:sldMk cId="1732698309" sldId="258"/>
            <ac:picMk id="3" creationId="{BF4915C7-9ECE-414C-B926-06CC25B87700}"/>
          </ac:picMkLst>
        </pc:picChg>
        <pc:picChg chg="del">
          <ac:chgData name="Kathryn Leeber" userId="15028f3c-0a13-4345-9369-dac953ae4f16" providerId="ADAL" clId="{6AF16CA5-D3BD-6247-A913-AB7557E62692}" dt="2020-10-08T16:21:43.405" v="2" actId="478"/>
          <ac:picMkLst>
            <pc:docMk/>
            <pc:sldMk cId="1732698309" sldId="258"/>
            <ac:picMk id="5" creationId="{72745D91-033E-FE49-8C69-8A2627DA39F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08288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V. Dependent, Independent, and Interdependent Groups</a:t>
            </a:r>
          </a:p>
          <a:p>
            <a:r>
              <a:rPr lang="en-IN" altLang="en-US" dirty="0">
                <a:latin typeface="Times New Roman" charset="0"/>
                <a:ea typeface="MS PGothic" charset="-128"/>
              </a:rPr>
              <a:t>A. In dependent groups, each individual is told what to do, and often how to do it, by his or her supervisor or group leader. </a:t>
            </a:r>
          </a:p>
          <a:p>
            <a:r>
              <a:rPr lang="en-IN" altLang="en-US" dirty="0">
                <a:latin typeface="Times New Roman" charset="0"/>
                <a:ea typeface="MS PGothic" charset="-128"/>
              </a:rPr>
              <a:t>B. In independent groups, each individual is responsible for his or her own area (either a physical space or set of tasks).</a:t>
            </a:r>
          </a:p>
          <a:p>
            <a:r>
              <a:rPr lang="en-IN" altLang="en-US" dirty="0">
                <a:latin typeface="Times New Roman" charset="0"/>
                <a:ea typeface="MS PGothic" charset="-128"/>
              </a:rPr>
              <a:t>C. In interdependent groups, everyone works together with shared responsibilities, accountability, and a common goal.</a:t>
            </a:r>
          </a:p>
          <a:p>
            <a:r>
              <a:rPr lang="en-IN" altLang="en-US" dirty="0">
                <a:latin typeface="Times New Roman" charset="0"/>
                <a:ea typeface="MS PGothic" charset="-128"/>
              </a:rPr>
              <a:t>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8C4644-8AED-E74F-AC01-767C2274E776}" type="slidenum">
              <a:rPr lang="en-US" altLang="en-US" sz="1200"/>
              <a:pPr eaLnBrk="1" hangingPunct="1"/>
              <a:t>10</a:t>
            </a:fld>
            <a:endParaRPr lang="en-US" altLang="en-US" sz="1200"/>
          </a:p>
        </p:txBody>
      </p:sp>
    </p:spTree>
    <p:extLst>
      <p:ext uri="{BB962C8B-B14F-4D97-AF65-F5344CB8AC3E}">
        <p14:creationId xmlns:p14="http://schemas.microsoft.com/office/powerpoint/2010/main" val="52980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VI. Effective Team Performance</a:t>
            </a:r>
          </a:p>
          <a:p>
            <a:r>
              <a:rPr lang="en-IN" altLang="en-US" dirty="0">
                <a:latin typeface="Times New Roman" charset="0"/>
                <a:ea typeface="MS PGothic" charset="-128"/>
              </a:rPr>
              <a:t>A. A shared goal</a:t>
            </a:r>
          </a:p>
          <a:p>
            <a:r>
              <a:rPr lang="en-IN" altLang="en-US" dirty="0">
                <a:latin typeface="Times New Roman" charset="0"/>
                <a:ea typeface="MS PGothic" charset="-128"/>
              </a:rPr>
              <a:t> 	1. Every health care provider on the team must be committed to a common goal. </a:t>
            </a:r>
          </a:p>
          <a:p>
            <a:r>
              <a:rPr lang="en-IN" altLang="en-US" dirty="0">
                <a:latin typeface="Times New Roman" charset="0"/>
                <a:ea typeface="MS PGothic" charset="-128"/>
              </a:rPr>
              <a:t>B. Clear roles and responsibilities</a:t>
            </a:r>
          </a:p>
          <a:p>
            <a:r>
              <a:rPr lang="en-IN" altLang="en-US" dirty="0">
                <a:latin typeface="Times New Roman" charset="0"/>
                <a:ea typeface="MS PGothic" charset="-128"/>
              </a:rPr>
              <a:t> 	1. Each provider must know what needs to be done and what is expected of him or her.</a:t>
            </a:r>
          </a:p>
          <a:p>
            <a:r>
              <a:rPr lang="en-IN" altLang="en-US" dirty="0">
                <a:latin typeface="Times New Roman" charset="0"/>
                <a:ea typeface="MS PGothic" charset="-128"/>
              </a:rPr>
              <a:t>C. Diverse and competent skill sets</a:t>
            </a:r>
          </a:p>
          <a:p>
            <a:r>
              <a:rPr lang="en-IN" altLang="en-US" dirty="0">
                <a:latin typeface="Times New Roman" charset="0"/>
                <a:ea typeface="MS PGothic" charset="-128"/>
              </a:rPr>
              <a:t> 	1. Practice with one another and become familiar with each other’s tools, techniques, capabilities, and preferences so that each team member is competent before the call comes in.</a:t>
            </a:r>
          </a:p>
          <a:p>
            <a:r>
              <a:rPr lang="en-IN" altLang="en-US" dirty="0">
                <a:latin typeface="Times New Roman" charset="0"/>
                <a:ea typeface="MS PGothic" charset="-128"/>
              </a:rPr>
              <a:t>D. Effective collaboration and communication</a:t>
            </a:r>
          </a:p>
          <a:p>
            <a:r>
              <a:rPr lang="en-IN" altLang="en-US" dirty="0">
                <a:latin typeface="Times New Roman" charset="0"/>
                <a:ea typeface="MS PGothic" charset="-128"/>
              </a:rPr>
              <a:t> 	1. Four important elements of team communication include:</a:t>
            </a:r>
          </a:p>
          <a:p>
            <a:r>
              <a:rPr lang="en-IN" altLang="en-US" dirty="0">
                <a:latin typeface="Times New Roman" charset="0"/>
                <a:ea typeface="MS PGothic" charset="-128"/>
              </a:rPr>
              <a:t> 		a. A clear message</a:t>
            </a:r>
          </a:p>
          <a:p>
            <a:r>
              <a:rPr lang="en-IN" altLang="en-US" dirty="0">
                <a:latin typeface="Times New Roman" charset="0"/>
                <a:ea typeface="MS PGothic" charset="-128"/>
              </a:rPr>
              <a:t> 		b. Closed loop communication</a:t>
            </a:r>
          </a:p>
          <a:p>
            <a:r>
              <a:rPr lang="en-IN" altLang="en-US" dirty="0">
                <a:latin typeface="Times New Roman" charset="0"/>
                <a:ea typeface="MS PGothic" charset="-128"/>
              </a:rPr>
              <a:t>		c. Courtesy</a:t>
            </a:r>
          </a:p>
          <a:p>
            <a:r>
              <a:rPr lang="en-IN" altLang="en-US" dirty="0">
                <a:latin typeface="Times New Roman" charset="0"/>
                <a:ea typeface="MS PGothic" charset="-128"/>
              </a:rPr>
              <a:t> 		d. Constructive intervention </a:t>
            </a:r>
          </a:p>
          <a:p>
            <a:r>
              <a:rPr lang="en-IN" altLang="en-US" dirty="0">
                <a:latin typeface="Times New Roman" charset="0"/>
                <a:ea typeface="MS PGothic" charset="-128"/>
              </a:rPr>
              <a:t>E. Supportive and coordinated leadership</a:t>
            </a:r>
          </a:p>
          <a:p>
            <a:r>
              <a:rPr lang="en-IN" altLang="en-US" dirty="0">
                <a:latin typeface="Times New Roman" charset="0"/>
                <a:ea typeface="MS PGothic" charset="-128"/>
              </a:rPr>
              <a:t> 	1. The team leader provides role assignments, coordination, oversight, centralized decision making, and support for the team to accomplish their goals and achieve desired results.</a:t>
            </a:r>
          </a:p>
          <a:p>
            <a:r>
              <a:rPr lang="en-IN" altLang="en-US" dirty="0">
                <a:latin typeface="Times New Roman" charset="0"/>
                <a:ea typeface="MS PGothic" charset="-128"/>
              </a:rPr>
              <a:t>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D22708-8F86-3546-9D52-C904475B2C25}" type="slidenum">
              <a:rPr lang="en-US" altLang="en-US" sz="1200"/>
              <a:pPr eaLnBrk="1" hangingPunct="1"/>
              <a:t>11</a:t>
            </a:fld>
            <a:endParaRPr lang="en-US" altLang="en-US" sz="1200"/>
          </a:p>
        </p:txBody>
      </p:sp>
    </p:spTree>
    <p:extLst>
      <p:ext uri="{BB962C8B-B14F-4D97-AF65-F5344CB8AC3E}">
        <p14:creationId xmlns:p14="http://schemas.microsoft.com/office/powerpoint/2010/main" val="96978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2"/>
            </a:pPr>
            <a:r>
              <a:rPr lang="en-IN" altLang="en-US" dirty="0">
                <a:latin typeface="Times New Roman" charset="0"/>
                <a:ea typeface="MS PGothic" charset="-128"/>
              </a:rPr>
              <a:t>Team leaders foster communication and team dynamics using concepts such as crew resource management and team situational awareness. </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sz="1200" kern="1200" dirty="0">
                <a:solidFill>
                  <a:schemeClr val="tx1"/>
                </a:solidFill>
                <a:effectLst/>
                <a:latin typeface="Times New Roman" pitchFamily="18" charset="0"/>
                <a:ea typeface="MS PGothic" pitchFamily="34" charset="-128"/>
                <a:cs typeface="ＭＳ Ｐゴシック" charset="-128"/>
              </a:rPr>
              <a:t>Good team members communicate effectively; accept feedback; are good followers; have confidence, compassion, and maturity; maintain situational awareness; and use appreciative, or positive inquiry to approach organization change. </a:t>
            </a:r>
            <a:endParaRPr lang="en-IN" altLang="en-US" dirty="0">
              <a:latin typeface="Times New Roman" charset="0"/>
              <a:ea typeface="MS PGothic" charset="-128"/>
            </a:endParaRPr>
          </a:p>
          <a:p>
            <a:r>
              <a:rPr lang="en-IN" altLang="en-US" dirty="0">
                <a:latin typeface="Times New Roman" charset="0"/>
                <a:ea typeface="MS PGothic" charset="-128"/>
              </a:rPr>
              <a:t>4. Crew resource management (CRM) is a way for team members to work together with the team leader to develop and maintain a shared understanding of the emergency situation. </a:t>
            </a:r>
          </a:p>
          <a:p>
            <a:r>
              <a:rPr lang="en-IN" altLang="en-US" dirty="0">
                <a:latin typeface="Times New Roman" charset="0"/>
                <a:ea typeface="MS PGothic" charset="-128"/>
              </a:rPr>
              <a:t> 	a. CRM recommends use of the PACE mnemonic:</a:t>
            </a:r>
          </a:p>
          <a:p>
            <a:r>
              <a:rPr lang="en-IN" altLang="en-US" dirty="0">
                <a:latin typeface="Times New Roman" charset="0"/>
                <a:ea typeface="MS PGothic" charset="-128"/>
              </a:rPr>
              <a:t> 		i. Probe</a:t>
            </a:r>
          </a:p>
          <a:p>
            <a:r>
              <a:rPr lang="en-IN" altLang="en-US" dirty="0">
                <a:latin typeface="Times New Roman" charset="0"/>
                <a:ea typeface="MS PGothic" charset="-128"/>
              </a:rPr>
              <a:t> 		ii. Alert</a:t>
            </a:r>
          </a:p>
          <a:p>
            <a:r>
              <a:rPr lang="en-IN" altLang="en-US" dirty="0">
                <a:latin typeface="Times New Roman" charset="0"/>
                <a:ea typeface="MS PGothic" charset="-128"/>
              </a:rPr>
              <a:t>		iii. Challenge</a:t>
            </a:r>
          </a:p>
          <a:p>
            <a:r>
              <a:rPr lang="en-IN" altLang="en-US" dirty="0">
                <a:latin typeface="Times New Roman" charset="0"/>
                <a:ea typeface="MS PGothic" charset="-128"/>
              </a:rPr>
              <a:t>		iv. Emergency</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E011E3-EEAD-BD47-8AA8-12B5D27D4A27}" type="slidenum">
              <a:rPr lang="en-US" altLang="en-US" sz="1200"/>
              <a:pPr eaLnBrk="1" hangingPunct="1"/>
              <a:t>12</a:t>
            </a:fld>
            <a:endParaRPr lang="en-US" altLang="en-US" sz="1200"/>
          </a:p>
        </p:txBody>
      </p:sp>
    </p:spTree>
    <p:extLst>
      <p:ext uri="{BB962C8B-B14F-4D97-AF65-F5344CB8AC3E}">
        <p14:creationId xmlns:p14="http://schemas.microsoft.com/office/powerpoint/2010/main" val="196597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VII. Transfer of Patient Care</a:t>
            </a:r>
          </a:p>
          <a:p>
            <a:r>
              <a:rPr lang="en-IN" altLang="en-US" dirty="0">
                <a:latin typeface="Times New Roman" charset="0"/>
                <a:ea typeface="MS PGothic" charset="-128"/>
              </a:rPr>
              <a:t>A. At several points along the continuum, the patient’s care will be transferred, or “handed off,” from one unit of providers on the team to another. </a:t>
            </a:r>
          </a:p>
          <a:p>
            <a:r>
              <a:rPr lang="en-IN" altLang="en-US" dirty="0">
                <a:latin typeface="Times New Roman" charset="0"/>
                <a:ea typeface="MS PGothic" charset="-128"/>
              </a:rPr>
              <a:t> 	1. These transfers introduce the possibility of critical patient care errors, especially when they occur several times and in different settings along the continuum of care. </a:t>
            </a:r>
          </a:p>
          <a:p>
            <a:r>
              <a:rPr lang="en-IN" altLang="en-US" dirty="0">
                <a:latin typeface="Times New Roman" charset="0"/>
                <a:ea typeface="MS PGothic" charset="-128"/>
              </a:rPr>
              <a:t> 	2. Effective teams minimize the number of transfers during patient care and adhere to strict and careful guidelines when such transfers are unavoidable.</a:t>
            </a:r>
          </a:p>
          <a:p>
            <a:r>
              <a:rPr lang="en-IN" altLang="en-US" dirty="0">
                <a:latin typeface="Times New Roman" charset="0"/>
                <a:ea typeface="MS PGothic" charset="-128"/>
              </a:rPr>
              <a:t> 	3. Whenever the verbal transfer of care occurs, all team members should do their best to ensure the following:</a:t>
            </a:r>
          </a:p>
          <a:p>
            <a:r>
              <a:rPr lang="en-IN" altLang="en-US" dirty="0">
                <a:latin typeface="Times New Roman" charset="0"/>
                <a:ea typeface="MS PGothic" charset="-128"/>
              </a:rPr>
              <a:t> 		a. Uninterrupted critical care</a:t>
            </a:r>
          </a:p>
          <a:p>
            <a:r>
              <a:rPr lang="en-IN" altLang="en-US" dirty="0">
                <a:latin typeface="Times New Roman" charset="0"/>
                <a:ea typeface="MS PGothic" charset="-128"/>
              </a:rPr>
              <a:t> 		b. Minimal interference</a:t>
            </a:r>
          </a:p>
          <a:p>
            <a:r>
              <a:rPr lang="en-IN" altLang="en-US" dirty="0">
                <a:latin typeface="Times New Roman" charset="0"/>
                <a:ea typeface="MS PGothic" charset="-128"/>
              </a:rPr>
              <a:t> 		c. Respectful interaction</a:t>
            </a:r>
          </a:p>
          <a:p>
            <a:r>
              <a:rPr lang="en-IN" altLang="en-US" dirty="0">
                <a:latin typeface="Times New Roman" charset="0"/>
                <a:ea typeface="MS PGothic" charset="-128"/>
              </a:rPr>
              <a:t> 		d. Common priorities</a:t>
            </a:r>
          </a:p>
          <a:p>
            <a:r>
              <a:rPr lang="en-IN" altLang="en-US" dirty="0">
                <a:latin typeface="Times New Roman" charset="0"/>
                <a:ea typeface="MS PGothic" charset="-128"/>
              </a:rPr>
              <a:t> 		e. Common language or system</a:t>
            </a:r>
          </a:p>
          <a:p>
            <a:r>
              <a:rPr lang="en-IN" altLang="en-US" dirty="0">
                <a:latin typeface="Times New Roman" charset="0"/>
                <a:ea typeface="MS PGothic" charset="-128"/>
              </a:rPr>
              <a:t>B. See Chapter 4, “Communications and Documentation,” for information on PCRs.</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57C699-DB88-A144-98ED-68D672D30EED}" type="slidenum">
              <a:rPr lang="en-US" altLang="en-US" sz="1200"/>
              <a:pPr eaLnBrk="1" hangingPunct="1"/>
              <a:t>13</a:t>
            </a:fld>
            <a:endParaRPr lang="en-US" altLang="en-US" sz="1200"/>
          </a:p>
        </p:txBody>
      </p:sp>
    </p:spTree>
    <p:extLst>
      <p:ext uri="{BB962C8B-B14F-4D97-AF65-F5344CB8AC3E}">
        <p14:creationId xmlns:p14="http://schemas.microsoft.com/office/powerpoint/2010/main" val="91765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VIII. BLS and ALS Providers Working Together</a:t>
            </a:r>
          </a:p>
          <a:p>
            <a:r>
              <a:rPr lang="en-IN" altLang="en-US" dirty="0">
                <a:latin typeface="Times New Roman" charset="0"/>
                <a:ea typeface="MS PGothic" charset="-128"/>
              </a:rPr>
              <a:t>A. BLS and ALS care cannot exist without each other.</a:t>
            </a:r>
          </a:p>
          <a:p>
            <a:r>
              <a:rPr lang="en-IN" altLang="en-US" dirty="0">
                <a:latin typeface="Times New Roman" charset="0"/>
                <a:ea typeface="MS PGothic" charset="-128"/>
              </a:rPr>
              <a:t>B. BLS efforts must continue throughout the continuum of care.</a:t>
            </a:r>
          </a:p>
          <a:p>
            <a:r>
              <a:rPr lang="en-IN" altLang="en-US" dirty="0">
                <a:latin typeface="Times New Roman" charset="0"/>
                <a:ea typeface="MS PGothic" charset="-128"/>
              </a:rPr>
              <a:t>	 1. You must carefully coordinate your efforts with the advanced tools and techniques used by ALS providers.</a:t>
            </a:r>
          </a:p>
          <a:p>
            <a:r>
              <a:rPr lang="en-IN" altLang="en-US" dirty="0">
                <a:latin typeface="Times New Roman" charset="0"/>
                <a:ea typeface="MS PGothic" charset="-128"/>
              </a:rPr>
              <a:t>C. What may be a “paramedic-only” skill in your EMS system may be common for an EMT to perform in another.</a:t>
            </a:r>
          </a:p>
          <a:p>
            <a:r>
              <a:rPr lang="en-IN" altLang="en-US" dirty="0">
                <a:latin typeface="Times New Roman" charset="0"/>
                <a:ea typeface="MS PGothic" charset="-128"/>
              </a:rPr>
              <a:t>	 1. It is your responsibility to understand what is allowed by the scope of practice, standard of care, and local protocols where you work.</a:t>
            </a:r>
          </a:p>
          <a:p>
            <a:r>
              <a:rPr lang="en-IN" altLang="en-US" dirty="0">
                <a:latin typeface="Times New Roman" charset="0"/>
                <a:ea typeface="MS PGothic" charset="-128"/>
              </a:rPr>
              <a:t>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3B813A-2AA2-EA4A-8EB5-0D8662BCF67C}" type="slidenum">
              <a:rPr lang="en-US" altLang="en-US" sz="1200"/>
              <a:pPr eaLnBrk="1" hangingPunct="1"/>
              <a:t>14</a:t>
            </a:fld>
            <a:endParaRPr lang="en-US" altLang="en-US" sz="1200"/>
          </a:p>
        </p:txBody>
      </p:sp>
    </p:spTree>
    <p:extLst>
      <p:ext uri="{BB962C8B-B14F-4D97-AF65-F5344CB8AC3E}">
        <p14:creationId xmlns:p14="http://schemas.microsoft.com/office/powerpoint/2010/main" val="20059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IX. Assisting with ALS Skills</a:t>
            </a:r>
          </a:p>
          <a:p>
            <a:r>
              <a:rPr lang="en-IN" altLang="en-US" dirty="0">
                <a:latin typeface="Times New Roman" charset="0"/>
                <a:ea typeface="MS PGothic" charset="-128"/>
              </a:rPr>
              <a:t>A. Assisting follows a four-step process:</a:t>
            </a:r>
          </a:p>
          <a:p>
            <a:r>
              <a:rPr lang="en-IN" altLang="en-US" dirty="0">
                <a:latin typeface="Times New Roman" charset="0"/>
                <a:ea typeface="MS PGothic" charset="-128"/>
              </a:rPr>
              <a:t> 	1. Patient preparation</a:t>
            </a:r>
          </a:p>
          <a:p>
            <a:r>
              <a:rPr lang="en-IN" altLang="en-US" dirty="0">
                <a:latin typeface="Times New Roman" charset="0"/>
                <a:ea typeface="MS PGothic" charset="-128"/>
              </a:rPr>
              <a:t> 	2. Equipment setup</a:t>
            </a:r>
          </a:p>
          <a:p>
            <a:r>
              <a:rPr lang="en-IN" altLang="en-US" dirty="0">
                <a:latin typeface="Times New Roman" charset="0"/>
                <a:ea typeface="MS PGothic" charset="-128"/>
              </a:rPr>
              <a:t> 	3. Performing the procedure</a:t>
            </a:r>
          </a:p>
          <a:p>
            <a:r>
              <a:rPr lang="en-IN" altLang="en-US" dirty="0">
                <a:latin typeface="Times New Roman" charset="0"/>
                <a:ea typeface="MS PGothic" charset="-128"/>
              </a:rPr>
              <a:t> 	4. Continuing care</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78E05E-265E-B24E-86E0-DBD533DC42ED}" type="slidenum">
              <a:rPr lang="en-US" altLang="en-US" sz="1200"/>
              <a:pPr eaLnBrk="1" hangingPunct="1"/>
              <a:t>15</a:t>
            </a:fld>
            <a:endParaRPr lang="en-US" altLang="en-US" sz="1200"/>
          </a:p>
        </p:txBody>
      </p:sp>
    </p:spTree>
    <p:extLst>
      <p:ext uri="{BB962C8B-B14F-4D97-AF65-F5344CB8AC3E}">
        <p14:creationId xmlns:p14="http://schemas.microsoft.com/office/powerpoint/2010/main" val="43780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sz="1200" b="0" kern="1200" dirty="0">
                <a:solidFill>
                  <a:schemeClr val="tx1"/>
                </a:solidFill>
                <a:effectLst/>
                <a:latin typeface="Times New Roman" pitchFamily="18" charset="0"/>
                <a:ea typeface="MS PGothic" pitchFamily="34" charset="-128"/>
                <a:cs typeface="ＭＳ Ｐゴシック" charset="-128"/>
              </a:rPr>
              <a:t>A. Effective decisions are based on sound, up-to-date knowledge and the information provided from the patient, the patient’s history, and physical examination.</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E73CAA-9572-CB4C-A622-6160F55B32B1}" type="slidenum">
              <a:rPr lang="en-US" altLang="en-US" sz="1200"/>
              <a:pPr eaLnBrk="1" hangingPunct="1"/>
              <a:t>16</a:t>
            </a:fld>
            <a:endParaRPr lang="en-US" altLang="en-US" sz="1200"/>
          </a:p>
        </p:txBody>
      </p:sp>
    </p:spTree>
    <p:extLst>
      <p:ext uri="{BB962C8B-B14F-4D97-AF65-F5344CB8AC3E}">
        <p14:creationId xmlns:p14="http://schemas.microsoft.com/office/powerpoint/2010/main" val="90834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sz="1200" b="0" kern="1200" dirty="0">
                <a:solidFill>
                  <a:schemeClr val="tx1"/>
                </a:solidFill>
                <a:effectLst/>
                <a:latin typeface="Times New Roman" pitchFamily="18" charset="0"/>
                <a:ea typeface="MS PGothic" pitchFamily="34" charset="-128"/>
                <a:cs typeface="ＭＳ Ｐゴシック" charset="-128"/>
              </a:rPr>
              <a:t>B. Stages of the decision-making process</a:t>
            </a:r>
          </a:p>
          <a:p>
            <a:r>
              <a:rPr lang="en-US" sz="1200" b="1" kern="1200" dirty="0">
                <a:solidFill>
                  <a:schemeClr val="tx1"/>
                </a:solidFill>
                <a:effectLst/>
                <a:latin typeface="Times New Roman" pitchFamily="18" charset="0"/>
                <a:ea typeface="MS PGothic" pitchFamily="34" charset="-128"/>
                <a:cs typeface="ＭＳ Ｐゴシック" charset="-128"/>
              </a:rPr>
              <a:t> 	</a:t>
            </a:r>
            <a:r>
              <a:rPr lang="en-US" sz="1200" kern="1200" dirty="0">
                <a:solidFill>
                  <a:schemeClr val="tx1"/>
                </a:solidFill>
                <a:effectLst/>
                <a:latin typeface="Times New Roman" pitchFamily="18" charset="0"/>
                <a:ea typeface="MS PGothic" pitchFamily="34" charset="-128"/>
                <a:cs typeface="ＭＳ Ｐゴシック" charset="-128"/>
              </a:rPr>
              <a:t>1. </a:t>
            </a:r>
            <a:r>
              <a:rPr lang="en-US" sz="1200" kern="1200" dirty="0" err="1">
                <a:solidFill>
                  <a:schemeClr val="tx1"/>
                </a:solidFill>
                <a:effectLst/>
                <a:latin typeface="Times New Roman" pitchFamily="18" charset="0"/>
                <a:ea typeface="MS PGothic" pitchFamily="34" charset="-128"/>
                <a:cs typeface="ＭＳ Ｐゴシック" charset="-128"/>
              </a:rPr>
              <a:t>Prearrival</a:t>
            </a:r>
            <a:endParaRPr lang="en-US" sz="1200" kern="1200" dirty="0">
              <a:solidFill>
                <a:schemeClr val="tx1"/>
              </a:solidFill>
              <a:effectLst/>
              <a:latin typeface="Times New Roman" pitchFamily="18" charset="0"/>
              <a:ea typeface="MS PGothic" pitchFamily="34" charset="-128"/>
              <a:cs typeface="ＭＳ Ｐゴシック" charset="-128"/>
            </a:endParaRPr>
          </a:p>
          <a:p>
            <a:r>
              <a:rPr lang="en-US" sz="1200" kern="1200" dirty="0">
                <a:solidFill>
                  <a:schemeClr val="tx1"/>
                </a:solidFill>
                <a:effectLst/>
                <a:latin typeface="Times New Roman" pitchFamily="18" charset="0"/>
                <a:ea typeface="MS PGothic" pitchFamily="34" charset="-128"/>
                <a:cs typeface="ＭＳ Ｐゴシック" charset="-128"/>
              </a:rPr>
              <a:t> 		a. The decision-making process begins when the initial dispatch information is received.</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b.</a:t>
            </a:r>
            <a:r>
              <a:rPr lang="en-US" sz="1200" kern="1200" dirty="0">
                <a:solidFill>
                  <a:schemeClr val="tx1"/>
                </a:solidFill>
                <a:effectLst/>
                <a:latin typeface="Times New Roman" pitchFamily="18" charset="0"/>
                <a:ea typeface="MS PGothic" pitchFamily="34" charset="-128"/>
                <a:cs typeface="ＭＳ Ｐゴシック" charset="-128"/>
              </a:rPr>
              <a:t> Mentally rehearse the steps in the care that may be needed.</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c.</a:t>
            </a:r>
            <a:r>
              <a:rPr lang="en-US" sz="1200" kern="1200" dirty="0">
                <a:solidFill>
                  <a:schemeClr val="tx1"/>
                </a:solidFill>
                <a:effectLst/>
                <a:latin typeface="Times New Roman" pitchFamily="18" charset="0"/>
                <a:ea typeface="MS PGothic" pitchFamily="34" charset="-128"/>
                <a:cs typeface="ＭＳ Ｐゴシック" charset="-128"/>
              </a:rPr>
              <a:t> Designate a leader </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d.</a:t>
            </a:r>
            <a:r>
              <a:rPr lang="en-US" sz="1200" kern="1200" dirty="0">
                <a:solidFill>
                  <a:schemeClr val="tx1"/>
                </a:solidFill>
                <a:effectLst/>
                <a:latin typeface="Times New Roman" pitchFamily="18" charset="0"/>
                <a:ea typeface="MS PGothic" pitchFamily="34" charset="-128"/>
                <a:cs typeface="ＭＳ Ｐゴシック" charset="-128"/>
              </a:rPr>
              <a:t> Crew members discuss their roles </a:t>
            </a:r>
          </a:p>
          <a:p>
            <a:r>
              <a:rPr lang="en-US" sz="1200" kern="1200" dirty="0">
                <a:solidFill>
                  <a:schemeClr val="tx1"/>
                </a:solidFill>
                <a:effectLst/>
                <a:latin typeface="Times New Roman" pitchFamily="18" charset="0"/>
                <a:ea typeface="MS PGothic" pitchFamily="34" charset="-128"/>
                <a:cs typeface="ＭＳ Ｐゴシック" charset="-128"/>
              </a:rPr>
              <a:t> 	2. Arrival</a:t>
            </a:r>
          </a:p>
          <a:p>
            <a:r>
              <a:rPr lang="en-US" sz="1200" kern="1200" dirty="0">
                <a:solidFill>
                  <a:schemeClr val="tx1"/>
                </a:solidFill>
                <a:effectLst/>
                <a:latin typeface="Times New Roman" pitchFamily="18" charset="0"/>
                <a:ea typeface="MS PGothic" pitchFamily="34" charset="-128"/>
                <a:cs typeface="ＭＳ Ｐゴシック" charset="-128"/>
              </a:rPr>
              <a:t> 		a. Provide the scene size-up and request additional resources.</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b.</a:t>
            </a:r>
            <a:r>
              <a:rPr lang="en-US" sz="1200" kern="1200" dirty="0">
                <a:solidFill>
                  <a:schemeClr val="tx1"/>
                </a:solidFill>
                <a:effectLst/>
                <a:latin typeface="Times New Roman" pitchFamily="18" charset="0"/>
                <a:ea typeface="MS PGothic" pitchFamily="34" charset="-128"/>
                <a:cs typeface="ＭＳ Ｐゴシック" charset="-128"/>
              </a:rPr>
              <a:t> Assess and intervene for life threats immediately.</a:t>
            </a:r>
          </a:p>
          <a:p>
            <a:r>
              <a:rPr lang="en-US" sz="1200" kern="1200" dirty="0">
                <a:solidFill>
                  <a:schemeClr val="tx1"/>
                </a:solidFill>
                <a:effectLst/>
                <a:latin typeface="Times New Roman" pitchFamily="18" charset="0"/>
                <a:ea typeface="MS PGothic" pitchFamily="34" charset="-128"/>
                <a:cs typeface="ＭＳ Ｐゴシック" charset="-128"/>
              </a:rPr>
              <a:t> 	3. During the call</a:t>
            </a:r>
          </a:p>
          <a:p>
            <a:r>
              <a:rPr lang="en-US" sz="1200" kern="1200" dirty="0">
                <a:solidFill>
                  <a:schemeClr val="tx1"/>
                </a:solidFill>
                <a:effectLst/>
                <a:latin typeface="Times New Roman" pitchFamily="18" charset="0"/>
                <a:ea typeface="MS PGothic" pitchFamily="34" charset="-128"/>
                <a:cs typeface="ＭＳ Ｐゴシック" charset="-128"/>
              </a:rPr>
              <a:t> 		a. The team leader must:</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i.</a:t>
            </a:r>
            <a:r>
              <a:rPr lang="en-US" sz="1200" kern="1200" dirty="0">
                <a:solidFill>
                  <a:schemeClr val="tx1"/>
                </a:solidFill>
                <a:effectLst/>
                <a:latin typeface="Times New Roman" pitchFamily="18" charset="0"/>
                <a:ea typeface="MS PGothic" pitchFamily="34" charset="-128"/>
                <a:cs typeface="ＭＳ Ｐゴシック" charset="-128"/>
              </a:rPr>
              <a:t> Gather data</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ii.</a:t>
            </a:r>
            <a:r>
              <a:rPr lang="en-US" sz="1200" kern="1200" dirty="0">
                <a:solidFill>
                  <a:schemeClr val="tx1"/>
                </a:solidFill>
                <a:effectLst/>
                <a:latin typeface="Times New Roman" pitchFamily="18" charset="0"/>
                <a:ea typeface="MS PGothic" pitchFamily="34" charset="-128"/>
                <a:cs typeface="ＭＳ Ｐゴシック" charset="-128"/>
              </a:rPr>
              <a:t> Interpret the data</a:t>
            </a:r>
          </a:p>
          <a:p>
            <a:r>
              <a:rPr lang="en-US" sz="1200" kern="1200" dirty="0">
                <a:solidFill>
                  <a:schemeClr val="tx1"/>
                </a:solidFill>
                <a:effectLst/>
                <a:latin typeface="Times New Roman" pitchFamily="18" charset="0"/>
                <a:ea typeface="MS PGothic" pitchFamily="34" charset="-128"/>
                <a:cs typeface="ＭＳ Ｐゴシック" charset="-128"/>
              </a:rPr>
              <a:t>			iii. Develop a plan</a:t>
            </a:r>
          </a:p>
          <a:p>
            <a:r>
              <a:rPr lang="en-US" sz="1200" kern="1200" dirty="0">
                <a:solidFill>
                  <a:schemeClr val="tx1"/>
                </a:solidFill>
                <a:effectLst/>
                <a:latin typeface="Times New Roman" pitchFamily="18" charset="0"/>
                <a:ea typeface="MS PGothic" pitchFamily="34" charset="-128"/>
                <a:cs typeface="ＭＳ Ｐゴシック" charset="-128"/>
              </a:rPr>
              <a:t>			iv. Communicate the plan to the team and implement it</a:t>
            </a:r>
          </a:p>
          <a:p>
            <a:r>
              <a:rPr lang="en-US" sz="1200" kern="1200" dirty="0">
                <a:solidFill>
                  <a:schemeClr val="tx1"/>
                </a:solidFill>
                <a:effectLst/>
                <a:latin typeface="Times New Roman" pitchFamily="18" charset="0"/>
                <a:ea typeface="MS PGothic" pitchFamily="34" charset="-128"/>
                <a:cs typeface="ＭＳ Ｐゴシック" charset="-128"/>
              </a:rPr>
              <a:t> 			v. Evaluate the effect of the decision</a:t>
            </a:r>
          </a:p>
          <a:p>
            <a:r>
              <a:rPr lang="en-US" sz="1200" kern="1200" dirty="0">
                <a:solidFill>
                  <a:schemeClr val="tx1"/>
                </a:solidFill>
                <a:effectLst/>
                <a:latin typeface="Times New Roman" pitchFamily="18" charset="0"/>
                <a:ea typeface="MS PGothic" pitchFamily="34" charset="-128"/>
                <a:cs typeface="ＭＳ Ｐゴシック" charset="-128"/>
              </a:rPr>
              <a:t> 	4. After the call</a:t>
            </a:r>
          </a:p>
          <a:p>
            <a:r>
              <a:rPr lang="en-US" sz="1200" kern="1200" dirty="0">
                <a:solidFill>
                  <a:schemeClr val="tx1"/>
                </a:solidFill>
                <a:effectLst/>
                <a:latin typeface="Times New Roman" pitchFamily="18" charset="0"/>
                <a:ea typeface="MS PGothic" pitchFamily="34" charset="-128"/>
                <a:cs typeface="ＭＳ Ｐゴシック" charset="-128"/>
              </a:rPr>
              <a:t> 		a. Debrief and talk about what happened </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b.</a:t>
            </a:r>
            <a:r>
              <a:rPr lang="en-US" sz="1200" kern="1200" dirty="0">
                <a:solidFill>
                  <a:schemeClr val="tx1"/>
                </a:solidFill>
                <a:effectLst/>
                <a:latin typeface="Times New Roman" pitchFamily="18" charset="0"/>
                <a:ea typeface="MS PGothic" pitchFamily="34" charset="-128"/>
                <a:cs typeface="ＭＳ Ｐゴシック" charset="-128"/>
              </a:rPr>
              <a:t> Listen to feedback with an open mind</a:t>
            </a:r>
          </a:p>
          <a:p>
            <a:endParaRPr lang="en-US" altLang="en-US" dirty="0">
              <a:latin typeface="Times New Roman" charset="0"/>
              <a:ea typeface="MS PGothic"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E73CAA-9572-CB4C-A622-6160F55B32B1}" type="slidenum">
              <a:rPr lang="en-US" altLang="en-US" sz="1200"/>
              <a:pPr eaLnBrk="1" hangingPunct="1"/>
              <a:t>17</a:t>
            </a:fld>
            <a:endParaRPr lang="en-US" altLang="en-US" sz="1200"/>
          </a:p>
        </p:txBody>
      </p:sp>
    </p:spTree>
    <p:extLst>
      <p:ext uri="{BB962C8B-B14F-4D97-AF65-F5344CB8AC3E}">
        <p14:creationId xmlns:p14="http://schemas.microsoft.com/office/powerpoint/2010/main" val="195904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ＭＳ Ｐゴシック" charset="-128"/>
              </a:rPr>
              <a:t> 5. Decision traps</a:t>
            </a:r>
          </a:p>
          <a:p>
            <a:r>
              <a:rPr lang="en-US" sz="1200" kern="1200" dirty="0">
                <a:solidFill>
                  <a:schemeClr val="tx1"/>
                </a:solidFill>
                <a:effectLst/>
                <a:latin typeface="Times New Roman" pitchFamily="18" charset="0"/>
                <a:ea typeface="MS PGothic" pitchFamily="34" charset="-128"/>
                <a:cs typeface="ＭＳ Ｐゴシック" charset="-128"/>
              </a:rPr>
              <a:t> 	a. Traps that frequently lead to decision-making errors in EMS are bias, anchoring, and overconfidence.</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i.</a:t>
            </a:r>
            <a:r>
              <a:rPr lang="en-US" sz="1200" kern="1200" dirty="0">
                <a:solidFill>
                  <a:schemeClr val="tx1"/>
                </a:solidFill>
                <a:effectLst/>
                <a:latin typeface="Times New Roman" pitchFamily="18" charset="0"/>
                <a:ea typeface="MS PGothic" pitchFamily="34" charset="-128"/>
                <a:cs typeface="ＭＳ Ｐゴシック" charset="-128"/>
              </a:rPr>
              <a:t>   Biases are fixed beliefs about something.</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ii.</a:t>
            </a:r>
            <a:r>
              <a:rPr lang="en-US" sz="1200" kern="1200" dirty="0">
                <a:solidFill>
                  <a:schemeClr val="tx1"/>
                </a:solidFill>
                <a:effectLst/>
                <a:latin typeface="Times New Roman" pitchFamily="18" charset="0"/>
                <a:ea typeface="MS PGothic" pitchFamily="34" charset="-128"/>
                <a:cs typeface="ＭＳ Ｐゴシック" charset="-128"/>
              </a:rPr>
              <a:t>  Anchoring occurs when the EMT settles on one possible cause for the patient’s problem early and fails to consider other options.</a:t>
            </a:r>
          </a:p>
          <a:p>
            <a:r>
              <a:rPr lang="en-US" sz="1200" kern="1200" dirty="0">
                <a:solidFill>
                  <a:schemeClr val="tx1"/>
                </a:solidFill>
                <a:effectLst/>
                <a:latin typeface="Times New Roman" pitchFamily="18" charset="0"/>
                <a:ea typeface="MS PGothic" pitchFamily="34" charset="-128"/>
                <a:cs typeface="ＭＳ Ｐゴシック" charset="-128"/>
              </a:rPr>
              <a:t>		 iii. Overconfidence occurs when the EMT overestimate his or her abilities.</a:t>
            </a:r>
            <a:endParaRPr lang="en-US" altLang="en-US" dirty="0">
              <a:latin typeface="Times New Roman" charset="0"/>
              <a:ea typeface="MS PGothic"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E73CAA-9572-CB4C-A622-6160F55B32B1}" type="slidenum">
              <a:rPr lang="en-US" altLang="en-US" sz="1200"/>
              <a:pPr eaLnBrk="1" hangingPunct="1"/>
              <a:t>18</a:t>
            </a:fld>
            <a:endParaRPr lang="en-US" altLang="en-US" sz="1200"/>
          </a:p>
        </p:txBody>
      </p:sp>
    </p:spTree>
    <p:extLst>
      <p:ext uri="{BB962C8B-B14F-4D97-AF65-F5344CB8AC3E}">
        <p14:creationId xmlns:p14="http://schemas.microsoft.com/office/powerpoint/2010/main" val="9612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 Troubleshooting Team Conflicts</a:t>
            </a:r>
            <a:endParaRPr lang="en-IN" altLang="en-US" dirty="0">
              <a:latin typeface="Times New Roman" charset="0"/>
              <a:ea typeface="MS PGothic" charset="-128"/>
            </a:endParaRPr>
          </a:p>
          <a:p>
            <a:r>
              <a:rPr lang="en-US" altLang="en-US" dirty="0">
                <a:latin typeface="Times New Roman" charset="0"/>
                <a:ea typeface="MS PGothic" charset="-128"/>
              </a:rPr>
              <a:t>A. When conflict occurs, keep in the mind the following five techniques: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patient comes first.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Do not engage.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Keep your cool.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Separate the person from the issue.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Choose your battles.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AC9BC5-80D9-DF48-B9F6-87702941F387}" type="slidenum">
              <a:rPr lang="en-US" altLang="en-US" sz="1200"/>
              <a:pPr eaLnBrk="1" hangingPunct="1"/>
              <a:t>19</a:t>
            </a:fld>
            <a:endParaRPr lang="en-US" altLang="en-US" sz="1200"/>
          </a:p>
        </p:txBody>
      </p:sp>
    </p:spTree>
    <p:extLst>
      <p:ext uri="{BB962C8B-B14F-4D97-AF65-F5344CB8AC3E}">
        <p14:creationId xmlns:p14="http://schemas.microsoft.com/office/powerpoint/2010/main" val="115841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365FF-C0E5-0D48-8FE3-79DB4B8DA957}" type="slidenum">
              <a:rPr lang="en-US" altLang="en-US" smtClean="0"/>
              <a:pPr/>
              <a:t>2</a:t>
            </a:fld>
            <a:endParaRPr lang="en-US" altLang="en-US"/>
          </a:p>
        </p:txBody>
      </p:sp>
    </p:spTree>
    <p:extLst>
      <p:ext uri="{BB962C8B-B14F-4D97-AF65-F5344CB8AC3E}">
        <p14:creationId xmlns:p14="http://schemas.microsoft.com/office/powerpoint/2010/main" val="230774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365FF-C0E5-0D48-8FE3-79DB4B8DA957}" type="slidenum">
              <a:rPr lang="en-US" altLang="en-US" smtClean="0"/>
              <a:pPr/>
              <a:t>37</a:t>
            </a:fld>
            <a:endParaRPr lang="en-US" altLang="en-US"/>
          </a:p>
        </p:txBody>
      </p:sp>
    </p:spTree>
    <p:extLst>
      <p:ext uri="{BB962C8B-B14F-4D97-AF65-F5344CB8AC3E}">
        <p14:creationId xmlns:p14="http://schemas.microsoft.com/office/powerpoint/2010/main" val="311801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40</a:t>
            </a:fld>
            <a:endParaRPr lang="en-US" dirty="0"/>
          </a:p>
        </p:txBody>
      </p:sp>
    </p:spTree>
    <p:extLst>
      <p:ext uri="{BB962C8B-B14F-4D97-AF65-F5344CB8AC3E}">
        <p14:creationId xmlns:p14="http://schemas.microsoft.com/office/powerpoint/2010/main" val="185486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I. Introduction</a:t>
            </a:r>
          </a:p>
          <a:p>
            <a:pPr marL="228600" indent="-228600">
              <a:buAutoNum type="alphaUcPeriod"/>
            </a:pPr>
            <a:r>
              <a:rPr lang="en-IN" altLang="en-US" dirty="0">
                <a:latin typeface="Times New Roman" charset="0"/>
                <a:ea typeface="MS PGothic" charset="-128"/>
              </a:rPr>
              <a:t>As an EMT, you are a critical member of the emergency health care team that includes not only first responders, paramedics, and other EMTs, but also physicians, nurses, and other personnel who will help care for your patient throughout the duration of his or her injury or illness. </a:t>
            </a:r>
          </a:p>
          <a:p>
            <a:r>
              <a:rPr lang="en-US" sz="1200" b="0" kern="1200" dirty="0">
                <a:solidFill>
                  <a:schemeClr val="tx1"/>
                </a:solidFill>
                <a:effectLst/>
                <a:latin typeface="Times New Roman" pitchFamily="18" charset="0"/>
                <a:ea typeface="MS PGothic" pitchFamily="34" charset="-128"/>
                <a:cs typeface="ＭＳ Ｐゴシック" charset="-128"/>
              </a:rPr>
              <a:t>B. A key goal of EMS Agenda 2050 is EMS systems that are designed to be inherently safe.</a:t>
            </a:r>
          </a:p>
          <a:p>
            <a:r>
              <a:rPr lang="en-US" sz="1200" b="1" kern="1200" dirty="0">
                <a:solidFill>
                  <a:schemeClr val="tx1"/>
                </a:solidFill>
                <a:effectLst/>
                <a:latin typeface="Times New Roman" pitchFamily="18" charset="0"/>
                <a:ea typeface="MS PGothic" pitchFamily="34" charset="-128"/>
                <a:cs typeface="ＭＳ Ｐゴシック" charset="-128"/>
              </a:rPr>
              <a:t> </a:t>
            </a:r>
            <a:r>
              <a:rPr lang="en-US" sz="1200" b="0" kern="1200" dirty="0">
                <a:solidFill>
                  <a:schemeClr val="tx1"/>
                </a:solidFill>
                <a:effectLst/>
                <a:latin typeface="Times New Roman" pitchFamily="18" charset="0"/>
                <a:ea typeface="MS PGothic" pitchFamily="34" charset="-128"/>
                <a:cs typeface="ＭＳ Ｐゴシック" charset="-128"/>
              </a:rPr>
              <a:t>1. Minimize exposure to injury, infections, illness, or stress.</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2. Culture of safety:</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a. Data collection</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b. Just culture</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c. Coordinated support and resources</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d. EMS education initiatives</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e. EMS safety standards</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f. Reporting and investigation of errors and near misses</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altLang="en-US" dirty="0">
                <a:latin typeface="Times New Roman" charset="0"/>
                <a:ea typeface="MS PGothic" charset="-128"/>
              </a:rPr>
              <a:t> </a:t>
            </a:r>
            <a:r>
              <a:rPr lang="en-US" sz="1200" b="0" kern="1200" dirty="0">
                <a:solidFill>
                  <a:schemeClr val="tx1"/>
                </a:solidFill>
                <a:effectLst/>
                <a:latin typeface="Times New Roman" pitchFamily="18" charset="0"/>
                <a:ea typeface="MS PGothic" pitchFamily="34" charset="-128"/>
                <a:cs typeface="ＭＳ Ｐゴシック" charset="-128"/>
              </a:rPr>
              <a:t>3. Just culture</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a. An approach to leadership in organizations that balances fairness and accountability and encourages people to report errors and near misses.</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b="0" kern="1200" dirty="0">
                <a:solidFill>
                  <a:schemeClr val="tx1"/>
                </a:solidFill>
                <a:effectLst/>
                <a:latin typeface="Times New Roman" pitchFamily="18" charset="0"/>
                <a:ea typeface="MS PGothic" pitchFamily="34" charset="-128"/>
                <a:cs typeface="ＭＳ Ｐゴシック" charset="-128"/>
              </a:rPr>
              <a:t> 	b. Focuses on risk management</a:t>
            </a:r>
            <a:endParaRPr lang="en-IN" altLang="en-US" dirty="0">
              <a:latin typeface="Times New Roman" charset="0"/>
              <a:ea typeface="MS PGothic"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180D52-B231-1540-A545-AFFEF6F07B53}" type="slidenum">
              <a:rPr lang="en-US" altLang="en-US" sz="1200"/>
              <a:pPr eaLnBrk="1" hangingPunct="1"/>
              <a:t>3</a:t>
            </a:fld>
            <a:endParaRPr lang="en-US" altLang="en-US" sz="1200"/>
          </a:p>
        </p:txBody>
      </p:sp>
    </p:spTree>
    <p:extLst>
      <p:ext uri="{BB962C8B-B14F-4D97-AF65-F5344CB8AC3E}">
        <p14:creationId xmlns:p14="http://schemas.microsoft.com/office/powerpoint/2010/main" val="51842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II. An Era of Team Health Care</a:t>
            </a:r>
          </a:p>
          <a:p>
            <a:r>
              <a:rPr lang="en-IN" altLang="en-US" dirty="0">
                <a:latin typeface="Times New Roman" charset="0"/>
                <a:ea typeface="MS PGothic" charset="-128"/>
              </a:rPr>
              <a:t>A. Previous models of emergency care often consisted of providers who worked separately, passing the patient from one individual or group to the next. </a:t>
            </a:r>
          </a:p>
          <a:p>
            <a:r>
              <a:rPr lang="en-IN" altLang="en-US" dirty="0">
                <a:latin typeface="Times New Roman" charset="0"/>
                <a:ea typeface="MS PGothic" charset="-128"/>
              </a:rPr>
              <a:t> 1. In time, emergency health care providers recognized that by working as a unified team from first patient contact to patient discharge, it was possible to improve individual and team performance, patient and provider safety, and patient outcome. </a:t>
            </a:r>
          </a:p>
          <a:p>
            <a:r>
              <a:rPr lang="en-IN" altLang="en-US" dirty="0">
                <a:latin typeface="Times New Roman" charset="0"/>
                <a:ea typeface="MS PGothic" charset="-128"/>
              </a:rPr>
              <a:t> 2. This concept is the continuum of care. </a:t>
            </a:r>
          </a:p>
          <a:p>
            <a:pPr marL="228600" indent="-228600">
              <a:buAutoNum type="alphaUcPeriod" startAt="2"/>
            </a:pPr>
            <a:r>
              <a:rPr lang="en-IN" altLang="en-US" dirty="0">
                <a:latin typeface="Times New Roman" charset="0"/>
                <a:ea typeface="MS PGothic" charset="-128"/>
              </a:rPr>
              <a:t>Community paramedicine and mobile integrated healthcare (MIH) teams may be the best example of the team concept of continuum of care.</a:t>
            </a:r>
          </a:p>
          <a:p>
            <a:pPr marL="0" indent="0">
              <a:buNone/>
            </a:pPr>
            <a:r>
              <a:rPr lang="en-IN" altLang="en-US" dirty="0">
                <a:latin typeface="Times New Roman" charset="0"/>
                <a:ea typeface="MS PGothic" charset="-128"/>
              </a:rPr>
              <a:t> 1. Health care is provided within the community rather than a physician’s office </a:t>
            </a:r>
          </a:p>
          <a:p>
            <a:r>
              <a:rPr lang="en-IN" altLang="en-US" dirty="0">
                <a:latin typeface="Times New Roman" charset="0"/>
                <a:ea typeface="MS PGothic" charset="-128"/>
              </a:rPr>
              <a:t>C. The structure and effectiveness of emergency health care teams differ from system to system.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943125-9987-5642-B9DC-36E817332967}" type="slidenum">
              <a:rPr lang="en-US" altLang="en-US" sz="1200"/>
              <a:pPr eaLnBrk="1" hangingPunct="1"/>
              <a:t>4</a:t>
            </a:fld>
            <a:endParaRPr lang="en-US" altLang="en-US" sz="1200"/>
          </a:p>
        </p:txBody>
      </p:sp>
    </p:spTree>
    <p:extLst>
      <p:ext uri="{BB962C8B-B14F-4D97-AF65-F5344CB8AC3E}">
        <p14:creationId xmlns:p14="http://schemas.microsoft.com/office/powerpoint/2010/main" val="7542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III. Types of Teams</a:t>
            </a:r>
          </a:p>
          <a:p>
            <a:r>
              <a:rPr lang="en-IN" altLang="en-US" dirty="0">
                <a:latin typeface="Times New Roman" charset="0"/>
                <a:ea typeface="MS PGothic" charset="-128"/>
              </a:rPr>
              <a:t>A. Regular teams</a:t>
            </a:r>
          </a:p>
          <a:p>
            <a:r>
              <a:rPr lang="en-IN" altLang="en-US" dirty="0">
                <a:latin typeface="Times New Roman" charset="0"/>
                <a:ea typeface="MS PGothic" charset="-128"/>
              </a:rPr>
              <a:t>    1. EMTs consistently interact with the same partner or team. </a:t>
            </a:r>
          </a:p>
          <a:p>
            <a:r>
              <a:rPr lang="en-IN" altLang="en-US" dirty="0">
                <a:latin typeface="Times New Roman" charset="0"/>
                <a:ea typeface="MS PGothic" charset="-128"/>
              </a:rPr>
              <a:t>    2. Team members who frequently train and work together are more likely to move smoothly from one step in the procedure to the next. </a:t>
            </a:r>
          </a:p>
          <a:p>
            <a:r>
              <a:rPr lang="en-IN" altLang="en-US" dirty="0">
                <a:latin typeface="Times New Roman" charset="0"/>
                <a:ea typeface="MS PGothic" charset="-128"/>
              </a:rPr>
              <a:t>B. Temporary teams</a:t>
            </a:r>
          </a:p>
          <a:p>
            <a:r>
              <a:rPr lang="en-IN" altLang="en-US" dirty="0">
                <a:latin typeface="Times New Roman" charset="0"/>
                <a:ea typeface="MS PGothic" charset="-128"/>
              </a:rPr>
              <a:t>    1. EMTs work with providers with whom they do not regularly interact or may not even know.</a:t>
            </a:r>
          </a:p>
          <a:p>
            <a:r>
              <a:rPr lang="en-IN" altLang="en-US" dirty="0">
                <a:latin typeface="Times New Roman" charset="0"/>
                <a:ea typeface="MS PGothic" charset="-128"/>
              </a:rPr>
              <a:t> 	a. Providers must work within an environment that supports and promotes collaboration rather than competition. </a:t>
            </a:r>
          </a:p>
          <a:p>
            <a:r>
              <a:rPr lang="en-IN" altLang="en-US" dirty="0">
                <a:latin typeface="Times New Roman" charset="0"/>
                <a:ea typeface="MS PGothic" charset="-128"/>
              </a:rPr>
              <a:t> 	b. It is crucial to have a clear understanding of the roles, responsibilities, and capabilities of each team member. </a:t>
            </a:r>
          </a:p>
          <a:p>
            <a:r>
              <a:rPr lang="en-IN" altLang="en-US" dirty="0">
                <a:latin typeface="Times New Roman" charset="0"/>
                <a:ea typeface="MS PGothic" charset="-128"/>
              </a:rPr>
              <a:t>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D17C93-4C2F-2D4F-930D-250ACCEB8352}" type="slidenum">
              <a:rPr lang="en-US" altLang="en-US" sz="1200"/>
              <a:pPr eaLnBrk="1" hangingPunct="1"/>
              <a:t>5</a:t>
            </a:fld>
            <a:endParaRPr lang="en-US" altLang="en-US" sz="1200"/>
          </a:p>
        </p:txBody>
      </p:sp>
    </p:spTree>
    <p:extLst>
      <p:ext uri="{BB962C8B-B14F-4D97-AF65-F5344CB8AC3E}">
        <p14:creationId xmlns:p14="http://schemas.microsoft.com/office/powerpoint/2010/main" val="16583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C. Special teams</a:t>
            </a:r>
          </a:p>
          <a:p>
            <a:r>
              <a:rPr lang="en-IN" altLang="en-US" dirty="0">
                <a:latin typeface="Times New Roman" charset="0"/>
                <a:ea typeface="MS PGothic" charset="-128"/>
              </a:rPr>
              <a:t>	1. Fire team</a:t>
            </a:r>
          </a:p>
          <a:p>
            <a:r>
              <a:rPr lang="en-IN" altLang="en-US" dirty="0">
                <a:latin typeface="Times New Roman" charset="0"/>
                <a:ea typeface="MS PGothic" charset="-128"/>
              </a:rPr>
              <a:t>	2. Rescue team</a:t>
            </a:r>
          </a:p>
          <a:p>
            <a:r>
              <a:rPr lang="en-IN" altLang="en-US" dirty="0">
                <a:latin typeface="Times New Roman" charset="0"/>
                <a:ea typeface="MS PGothic" charset="-128"/>
              </a:rPr>
              <a:t>	3. Hazardous materials (hazmat) team</a:t>
            </a:r>
          </a:p>
          <a:p>
            <a:r>
              <a:rPr lang="en-IN" altLang="en-US" dirty="0">
                <a:latin typeface="Times New Roman" charset="0"/>
                <a:ea typeface="MS PGothic" charset="-128"/>
              </a:rPr>
              <a:t>	4. Tactical EMS team</a:t>
            </a:r>
          </a:p>
          <a:p>
            <a:r>
              <a:rPr lang="en-IN" altLang="en-US" dirty="0">
                <a:latin typeface="Times New Roman" charset="0"/>
                <a:ea typeface="MS PGothic" charset="-128"/>
              </a:rPr>
              <a:t>	5. Special event EMS team</a:t>
            </a:r>
          </a:p>
          <a:p>
            <a:r>
              <a:rPr lang="en-IN" altLang="en-US" dirty="0">
                <a:latin typeface="Times New Roman" charset="0"/>
                <a:ea typeface="MS PGothic" charset="-128"/>
              </a:rPr>
              <a:t>	6. EMS bike team</a:t>
            </a:r>
          </a:p>
          <a:p>
            <a:r>
              <a:rPr lang="en-IN" altLang="en-US" dirty="0">
                <a:latin typeface="Times New Roman" charset="0"/>
                <a:ea typeface="MS PGothic" charset="-128"/>
              </a:rPr>
              <a:t>	7. In-hospital patient care technicians</a:t>
            </a:r>
          </a:p>
          <a:p>
            <a:r>
              <a:rPr lang="en-IN" altLang="en-US" dirty="0">
                <a:latin typeface="Times New Roman" charset="0"/>
                <a:ea typeface="MS PGothic" charset="-128"/>
              </a:rPr>
              <a:t>	8. MIH technicians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172A2E-CF2E-A842-9432-40964D53BB88}" type="slidenum">
              <a:rPr lang="en-US" altLang="en-US" sz="1200"/>
              <a:pPr eaLnBrk="1" hangingPunct="1"/>
              <a:t>6</a:t>
            </a:fld>
            <a:endParaRPr lang="en-US" altLang="en-US" sz="1200"/>
          </a:p>
        </p:txBody>
      </p:sp>
    </p:spTree>
    <p:extLst>
      <p:ext uri="{BB962C8B-B14F-4D97-AF65-F5344CB8AC3E}">
        <p14:creationId xmlns:p14="http://schemas.microsoft.com/office/powerpoint/2010/main" val="187789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IV. Groups Versus Teams</a:t>
            </a:r>
          </a:p>
          <a:p>
            <a:pPr marL="228600" indent="-228600">
              <a:buAutoNum type="alphaUcPeriod"/>
            </a:pPr>
            <a:r>
              <a:rPr lang="en-IN" altLang="en-US" dirty="0">
                <a:latin typeface="Times New Roman" charset="0"/>
                <a:ea typeface="MS PGothic" charset="-128"/>
              </a:rPr>
              <a:t>The National Incident Management System (NIMS) defines a group as “the organization level that divides the incident according to functional levels of operation. Groups perform special functions, often across geographic boundaries.” </a:t>
            </a:r>
          </a:p>
          <a:p>
            <a:pPr marL="0" indent="0">
              <a:buNone/>
            </a:pPr>
            <a:r>
              <a:rPr lang="en-IN" altLang="en-US" dirty="0">
                <a:latin typeface="Times New Roman" charset="0"/>
                <a:ea typeface="MS PGothic" charset="-128"/>
              </a:rPr>
              <a:t> 	1. A group consists of individual health care providers working independently to help the patient.</a:t>
            </a:r>
          </a:p>
          <a:p>
            <a:r>
              <a:rPr lang="en-IN" altLang="en-US" dirty="0">
                <a:latin typeface="Times New Roman" charset="0"/>
                <a:ea typeface="MS PGothic" charset="-128"/>
              </a:rPr>
              <a:t> 		a. Triage</a:t>
            </a:r>
          </a:p>
          <a:p>
            <a:r>
              <a:rPr lang="en-IN" altLang="en-US" dirty="0">
                <a:latin typeface="Times New Roman" charset="0"/>
                <a:ea typeface="MS PGothic" charset="-128"/>
              </a:rPr>
              <a:t> 		b. Treatment</a:t>
            </a:r>
          </a:p>
          <a:p>
            <a:r>
              <a:rPr lang="en-IN" altLang="en-US" dirty="0">
                <a:latin typeface="Times New Roman" charset="0"/>
                <a:ea typeface="MS PGothic" charset="-128"/>
              </a:rPr>
              <a:t> 		c. Transport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8F5A34-6E30-2548-8CFA-E2594C1E8FB8}" type="slidenum">
              <a:rPr lang="en-US" altLang="en-US" sz="1200"/>
              <a:pPr eaLnBrk="1" hangingPunct="1"/>
              <a:t>7</a:t>
            </a:fld>
            <a:endParaRPr lang="en-US" altLang="en-US" sz="1200"/>
          </a:p>
        </p:txBody>
      </p:sp>
    </p:spTree>
    <p:extLst>
      <p:ext uri="{BB962C8B-B14F-4D97-AF65-F5344CB8AC3E}">
        <p14:creationId xmlns:p14="http://schemas.microsoft.com/office/powerpoint/2010/main" val="28086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2. A team consists of a group of health care providers who are assigned specific roles and are working interdependently in a coordinated manner under a designated leader. </a:t>
            </a:r>
            <a:endParaRPr lang="en-US" altLang="en-US" dirty="0">
              <a:latin typeface="Times New Roman" charset="0"/>
              <a:ea typeface="MS PGothic"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441C36-02C6-5D45-8258-E22D528E7F61}" type="slidenum">
              <a:rPr lang="en-US" altLang="en-US" sz="1200"/>
              <a:pPr eaLnBrk="1" hangingPunct="1"/>
              <a:t>8</a:t>
            </a:fld>
            <a:endParaRPr lang="en-US" altLang="en-US" sz="1200"/>
          </a:p>
        </p:txBody>
      </p:sp>
    </p:spTree>
    <p:extLst>
      <p:ext uri="{BB962C8B-B14F-4D97-AF65-F5344CB8AC3E}">
        <p14:creationId xmlns:p14="http://schemas.microsoft.com/office/powerpoint/2010/main" val="28605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3. The five essential elements of a group include:</a:t>
            </a:r>
          </a:p>
          <a:p>
            <a:r>
              <a:rPr lang="en-IN" altLang="en-US" dirty="0">
                <a:latin typeface="Times New Roman" charset="0"/>
                <a:ea typeface="MS PGothic" charset="-128"/>
              </a:rPr>
              <a:t> 	a. A common goal</a:t>
            </a:r>
          </a:p>
          <a:p>
            <a:r>
              <a:rPr lang="en-IN" altLang="en-US" dirty="0">
                <a:latin typeface="Times New Roman" charset="0"/>
                <a:ea typeface="MS PGothic" charset="-128"/>
              </a:rPr>
              <a:t> 	b. An image of themselves as a “group”</a:t>
            </a:r>
          </a:p>
          <a:p>
            <a:r>
              <a:rPr lang="en-IN" altLang="en-US" dirty="0">
                <a:latin typeface="Times New Roman" charset="0"/>
                <a:ea typeface="MS PGothic" charset="-128"/>
              </a:rPr>
              <a:t>	c. A sense of continuity of the group</a:t>
            </a:r>
          </a:p>
          <a:p>
            <a:r>
              <a:rPr lang="en-IN" altLang="en-US" dirty="0">
                <a:latin typeface="Times New Roman" charset="0"/>
                <a:ea typeface="MS PGothic" charset="-128"/>
              </a:rPr>
              <a:t> 	d. A set of shared values</a:t>
            </a:r>
          </a:p>
          <a:p>
            <a:r>
              <a:rPr lang="en-IN" altLang="en-US" dirty="0">
                <a:latin typeface="Times New Roman" charset="0"/>
                <a:ea typeface="MS PGothic" charset="-128"/>
              </a:rPr>
              <a:t> 	e. Different roles within the group</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A426C1-2753-DA4B-8700-989126FA6412}" type="slidenum">
              <a:rPr lang="en-US" altLang="en-US" sz="1200"/>
              <a:pPr eaLnBrk="1" hangingPunct="1"/>
              <a:t>9</a:t>
            </a:fld>
            <a:endParaRPr lang="en-US" altLang="en-US" sz="1200"/>
          </a:p>
        </p:txBody>
      </p:sp>
    </p:spTree>
    <p:extLst>
      <p:ext uri="{BB962C8B-B14F-4D97-AF65-F5344CB8AC3E}">
        <p14:creationId xmlns:p14="http://schemas.microsoft.com/office/powerpoint/2010/main" val="169174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9</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dirty="0"/>
              <a:t>The Team Approach </a:t>
            </a:r>
            <a:br>
              <a:rPr lang="en-US" dirty="0"/>
            </a:br>
            <a:r>
              <a:rPr lang="en-US" dirty="0"/>
              <a:t>to Health Care</a:t>
            </a:r>
          </a:p>
        </p:txBody>
      </p:sp>
      <p:pic>
        <p:nvPicPr>
          <p:cNvPr id="3" name="Picture 2" descr="Cover image for Emergency Care and Transportation of the Sick and Injured, Twelfth Edition.">
            <a:extLst>
              <a:ext uri="{FF2B5EF4-FFF2-40B4-BE49-F238E27FC236}">
                <a16:creationId xmlns:a16="http://schemas.microsoft.com/office/drawing/2014/main" id="{BF4915C7-9ECE-414C-B926-06CC25B87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Dependent, Independent, and Interdependent Groups</a:t>
            </a:r>
          </a:p>
        </p:txBody>
      </p:sp>
      <p:sp>
        <p:nvSpPr>
          <p:cNvPr id="11267" name="Content Placeholder 2"/>
          <p:cNvSpPr>
            <a:spLocks noGrp="1"/>
          </p:cNvSpPr>
          <p:nvPr>
            <p:ph idx="1"/>
          </p:nvPr>
        </p:nvSpPr>
        <p:spPr/>
        <p:txBody>
          <a:bodyPr/>
          <a:lstStyle/>
          <a:p>
            <a:r>
              <a:rPr lang="en-US" altLang="en-US" dirty="0"/>
              <a:t>Dependent groups</a:t>
            </a:r>
          </a:p>
          <a:p>
            <a:pPr lvl="1"/>
            <a:r>
              <a:rPr lang="en-US" altLang="en-US" dirty="0"/>
              <a:t>Each individual is told what to do, and often how to do it, by his or her supervisor or group leader.</a:t>
            </a:r>
          </a:p>
          <a:p>
            <a:r>
              <a:rPr lang="en-US" altLang="en-US" dirty="0"/>
              <a:t>Independent groups</a:t>
            </a:r>
          </a:p>
          <a:p>
            <a:pPr lvl="1"/>
            <a:r>
              <a:rPr lang="en-US" altLang="en-US" dirty="0"/>
              <a:t>Each individual is responsible for his or her own area. </a:t>
            </a:r>
          </a:p>
          <a:p>
            <a:r>
              <a:rPr lang="en-US" altLang="en-US" dirty="0"/>
              <a:t>Interdependent groups</a:t>
            </a:r>
          </a:p>
          <a:p>
            <a:pPr lvl="1"/>
            <a:r>
              <a:rPr lang="en-US" altLang="en-US" dirty="0"/>
              <a:t>Everyone works together with shared responsibilities, accountability, and a common goal.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Effective Team Performance </a:t>
            </a:r>
            <a:r>
              <a:rPr lang="en-US" altLang="en-US" sz="2000" b="0" dirty="0"/>
              <a:t>(1 of 2)</a:t>
            </a:r>
          </a:p>
        </p:txBody>
      </p:sp>
      <p:sp>
        <p:nvSpPr>
          <p:cNvPr id="12291" name="Content Placeholder 2"/>
          <p:cNvSpPr>
            <a:spLocks noGrp="1"/>
          </p:cNvSpPr>
          <p:nvPr>
            <p:ph idx="1"/>
          </p:nvPr>
        </p:nvSpPr>
        <p:spPr/>
        <p:txBody>
          <a:bodyPr/>
          <a:lstStyle/>
          <a:p>
            <a:r>
              <a:rPr lang="en-US" altLang="en-US" dirty="0"/>
              <a:t>A shared goal</a:t>
            </a:r>
          </a:p>
          <a:p>
            <a:r>
              <a:rPr lang="en-US" altLang="en-US" dirty="0"/>
              <a:t>Clear roles and responsibilities</a:t>
            </a:r>
          </a:p>
          <a:p>
            <a:r>
              <a:rPr lang="en-US" altLang="en-US" dirty="0"/>
              <a:t>Diverse and competent skill sets</a:t>
            </a:r>
          </a:p>
          <a:p>
            <a:r>
              <a:rPr lang="en-US" altLang="en-US" dirty="0"/>
              <a:t>Effective collaboration and communication</a:t>
            </a:r>
          </a:p>
          <a:p>
            <a:r>
              <a:rPr lang="en-US" altLang="en-US" dirty="0"/>
              <a:t>Supportive and coordinated leadership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Effective Team Performance </a:t>
            </a:r>
            <a:r>
              <a:rPr lang="en-US" altLang="en-US" sz="2000" b="0" dirty="0"/>
              <a:t>(2 of 2)</a:t>
            </a:r>
          </a:p>
        </p:txBody>
      </p:sp>
      <p:sp>
        <p:nvSpPr>
          <p:cNvPr id="13315" name="Content Placeholder 2"/>
          <p:cNvSpPr>
            <a:spLocks noGrp="1"/>
          </p:cNvSpPr>
          <p:nvPr>
            <p:ph idx="1"/>
          </p:nvPr>
        </p:nvSpPr>
        <p:spPr/>
        <p:txBody>
          <a:bodyPr/>
          <a:lstStyle/>
          <a:p>
            <a:r>
              <a:rPr lang="en-US" altLang="en-US" dirty="0"/>
              <a:t>Communication and team dynamics fostered from crew resource management and team situational awareness</a:t>
            </a:r>
          </a:p>
          <a:p>
            <a:r>
              <a:rPr lang="en-US" altLang="en-US" dirty="0"/>
              <a:t>CRM recommends the use of the PACE mnemonic:</a:t>
            </a:r>
          </a:p>
          <a:p>
            <a:pPr lvl="1"/>
            <a:r>
              <a:rPr lang="en-US" altLang="en-US" dirty="0"/>
              <a:t>Probe</a:t>
            </a:r>
          </a:p>
          <a:p>
            <a:pPr lvl="1"/>
            <a:r>
              <a:rPr lang="en-US" altLang="en-US" dirty="0"/>
              <a:t>Alert</a:t>
            </a:r>
          </a:p>
          <a:p>
            <a:pPr lvl="1"/>
            <a:r>
              <a:rPr lang="en-US" altLang="en-US" dirty="0"/>
              <a:t>Challenge</a:t>
            </a:r>
          </a:p>
          <a:p>
            <a:pPr lvl="1"/>
            <a:r>
              <a:rPr lang="en-US" altLang="en-US" dirty="0"/>
              <a:t>Emergency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Transfer of Patient Care</a:t>
            </a:r>
          </a:p>
        </p:txBody>
      </p:sp>
      <p:sp>
        <p:nvSpPr>
          <p:cNvPr id="14339" name="Content Placeholder 2"/>
          <p:cNvSpPr>
            <a:spLocks noGrp="1"/>
          </p:cNvSpPr>
          <p:nvPr>
            <p:ph idx="1"/>
          </p:nvPr>
        </p:nvSpPr>
        <p:spPr/>
        <p:txBody>
          <a:bodyPr/>
          <a:lstStyle/>
          <a:p>
            <a:r>
              <a:rPr lang="en-US" altLang="en-US" dirty="0"/>
              <a:t>Transfers introduce the possibility of patient care errors</a:t>
            </a:r>
            <a:r>
              <a:rPr lang="en-US" altLang="en-US" dirty="0">
                <a:solidFill>
                  <a:srgbClr val="000000"/>
                </a:solidFill>
              </a:rPr>
              <a:t>.</a:t>
            </a:r>
          </a:p>
          <a:p>
            <a:r>
              <a:rPr lang="en-US" altLang="en-US" dirty="0"/>
              <a:t>General guidelines for a smooth transfer:</a:t>
            </a:r>
          </a:p>
          <a:p>
            <a:pPr lvl="1"/>
            <a:r>
              <a:rPr lang="en-US" altLang="en-US" dirty="0"/>
              <a:t>Uninterrupted critical care</a:t>
            </a:r>
          </a:p>
          <a:p>
            <a:pPr lvl="1"/>
            <a:r>
              <a:rPr lang="en-US" altLang="en-US" dirty="0"/>
              <a:t>Minimal interference</a:t>
            </a:r>
          </a:p>
          <a:p>
            <a:pPr lvl="1"/>
            <a:r>
              <a:rPr lang="en-US" altLang="en-US" dirty="0"/>
              <a:t>Respectful interaction</a:t>
            </a:r>
          </a:p>
          <a:p>
            <a:pPr lvl="1"/>
            <a:r>
              <a:rPr lang="en-US" altLang="en-US" dirty="0"/>
              <a:t>Common priorities</a:t>
            </a:r>
          </a:p>
          <a:p>
            <a:pPr lvl="1"/>
            <a:r>
              <a:rPr lang="en-US" altLang="en-US" dirty="0"/>
              <a:t>Common language or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BLS and ALS Providers Working Together</a:t>
            </a:r>
          </a:p>
        </p:txBody>
      </p:sp>
      <p:sp>
        <p:nvSpPr>
          <p:cNvPr id="15363" name="Content Placeholder 2"/>
          <p:cNvSpPr>
            <a:spLocks noGrp="1"/>
          </p:cNvSpPr>
          <p:nvPr>
            <p:ph idx="1"/>
          </p:nvPr>
        </p:nvSpPr>
        <p:spPr/>
        <p:txBody>
          <a:bodyPr/>
          <a:lstStyle/>
          <a:p>
            <a:r>
              <a:rPr lang="en-US" altLang="en-US" dirty="0"/>
              <a:t>BLS and ALS care cannot exist without each other.</a:t>
            </a:r>
          </a:p>
          <a:p>
            <a:r>
              <a:rPr lang="en-US" altLang="en-US" dirty="0"/>
              <a:t>BLS efforts must continue throughout the continuum of care.</a:t>
            </a:r>
          </a:p>
          <a:p>
            <a:r>
              <a:rPr lang="en-US" altLang="en-US" dirty="0"/>
              <a:t>What may be a </a:t>
            </a:r>
            <a:r>
              <a:rPr lang="ja-JP" altLang="en-US" dirty="0"/>
              <a:t>“</a:t>
            </a:r>
            <a:r>
              <a:rPr lang="en-US" altLang="ja-JP" dirty="0"/>
              <a:t>paramedic only</a:t>
            </a:r>
            <a:r>
              <a:rPr lang="ja-JP" altLang="en-US" dirty="0"/>
              <a:t>”</a:t>
            </a:r>
            <a:r>
              <a:rPr lang="en-US" altLang="ja-JP" dirty="0"/>
              <a:t> skill in your EMS system may be common for an EMT to perform in another.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Assisting with ALS Skills</a:t>
            </a:r>
            <a:endParaRPr lang="en-US" altLang="en-US" sz="2400"/>
          </a:p>
        </p:txBody>
      </p:sp>
      <p:sp>
        <p:nvSpPr>
          <p:cNvPr id="16387" name="Content Placeholder 2"/>
          <p:cNvSpPr>
            <a:spLocks noGrp="1"/>
          </p:cNvSpPr>
          <p:nvPr>
            <p:ph idx="1"/>
          </p:nvPr>
        </p:nvSpPr>
        <p:spPr/>
        <p:txBody>
          <a:bodyPr/>
          <a:lstStyle/>
          <a:p>
            <a:r>
              <a:rPr lang="en-US" altLang="en-US" dirty="0"/>
              <a:t>Assisting follows a four-step process:</a:t>
            </a:r>
          </a:p>
          <a:p>
            <a:pPr lvl="1"/>
            <a:r>
              <a:rPr lang="en-US" altLang="en-US" dirty="0"/>
              <a:t>Patient preparation</a:t>
            </a:r>
          </a:p>
          <a:p>
            <a:pPr lvl="1"/>
            <a:r>
              <a:rPr lang="en-US" altLang="en-US" dirty="0"/>
              <a:t>Equipment</a:t>
            </a:r>
          </a:p>
          <a:p>
            <a:pPr lvl="1"/>
            <a:r>
              <a:rPr lang="en-US" altLang="en-US" dirty="0"/>
              <a:t>Performing the procedure</a:t>
            </a:r>
          </a:p>
          <a:p>
            <a:pPr lvl="1"/>
            <a:r>
              <a:rPr lang="en-US" altLang="en-US" dirty="0"/>
              <a:t>Continuing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Critical Thinking and Decision Making in EMS </a:t>
            </a:r>
            <a:r>
              <a:rPr lang="en-US" altLang="en-US" sz="2000" b="0" dirty="0"/>
              <a:t>(1 of 3)</a:t>
            </a:r>
          </a:p>
        </p:txBody>
      </p:sp>
      <p:sp>
        <p:nvSpPr>
          <p:cNvPr id="17411" name="Content Placeholder 2"/>
          <p:cNvSpPr>
            <a:spLocks noGrp="1"/>
          </p:cNvSpPr>
          <p:nvPr>
            <p:ph sz="half" idx="1"/>
          </p:nvPr>
        </p:nvSpPr>
        <p:spPr>
          <a:xfrm>
            <a:off x="911225" y="1466850"/>
            <a:ext cx="10058400" cy="4800600"/>
          </a:xfrm>
        </p:spPr>
        <p:txBody>
          <a:bodyPr/>
          <a:lstStyle/>
          <a:p>
            <a:r>
              <a:rPr lang="en-US" altLang="en-US" dirty="0"/>
              <a:t>Effective decisions are based on:</a:t>
            </a:r>
          </a:p>
          <a:p>
            <a:pPr lvl="1"/>
            <a:r>
              <a:rPr lang="en-US" altLang="en-US" dirty="0"/>
              <a:t>Sound, up-to-date knowledge</a:t>
            </a:r>
          </a:p>
          <a:p>
            <a:pPr lvl="1"/>
            <a:r>
              <a:rPr lang="en-US" altLang="en-US" dirty="0"/>
              <a:t>Information provided by the patient</a:t>
            </a:r>
          </a:p>
          <a:p>
            <a:pPr lvl="1"/>
            <a:r>
              <a:rPr lang="en-US" altLang="en-US" dirty="0"/>
              <a:t>The patient’s history</a:t>
            </a:r>
          </a:p>
          <a:p>
            <a:pPr lvl="1"/>
            <a:r>
              <a:rPr lang="en-US" altLang="en-US" dirty="0"/>
              <a:t>Physical examination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Critical Thinking and Decision Making in EMS </a:t>
            </a:r>
            <a:r>
              <a:rPr lang="en-US" altLang="en-US" sz="2000" b="0" dirty="0"/>
              <a:t>(2 of 3)</a:t>
            </a:r>
          </a:p>
        </p:txBody>
      </p:sp>
      <p:sp>
        <p:nvSpPr>
          <p:cNvPr id="17411" name="Content Placeholder 2"/>
          <p:cNvSpPr>
            <a:spLocks noGrp="1"/>
          </p:cNvSpPr>
          <p:nvPr>
            <p:ph sz="half" idx="1"/>
          </p:nvPr>
        </p:nvSpPr>
        <p:spPr>
          <a:xfrm>
            <a:off x="911225" y="1466850"/>
            <a:ext cx="10058400" cy="4800600"/>
          </a:xfrm>
        </p:spPr>
        <p:txBody>
          <a:bodyPr/>
          <a:lstStyle/>
          <a:p>
            <a:r>
              <a:rPr lang="en-US" altLang="en-US" dirty="0"/>
              <a:t>Stages of the decision-making process</a:t>
            </a:r>
          </a:p>
          <a:p>
            <a:pPr lvl="1"/>
            <a:r>
              <a:rPr lang="en-US" altLang="en-US" dirty="0"/>
              <a:t>Prearrival</a:t>
            </a:r>
          </a:p>
          <a:p>
            <a:pPr lvl="1"/>
            <a:r>
              <a:rPr lang="en-US" altLang="en-US" dirty="0"/>
              <a:t>Arrival</a:t>
            </a:r>
          </a:p>
          <a:p>
            <a:pPr lvl="1"/>
            <a:r>
              <a:rPr lang="en-US" altLang="en-US" dirty="0"/>
              <a:t>During the call</a:t>
            </a:r>
          </a:p>
          <a:p>
            <a:pPr lvl="1"/>
            <a:r>
              <a:rPr lang="en-US" altLang="en-US" dirty="0"/>
              <a:t>After the call</a:t>
            </a:r>
          </a:p>
        </p:txBody>
      </p:sp>
    </p:spTree>
    <p:extLst>
      <p:ext uri="{BB962C8B-B14F-4D97-AF65-F5344CB8AC3E}">
        <p14:creationId xmlns:p14="http://schemas.microsoft.com/office/powerpoint/2010/main" val="307353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Critical Thinking and Decision Making in EMS </a:t>
            </a:r>
            <a:r>
              <a:rPr lang="en-US" altLang="en-US" sz="2000" b="0" dirty="0"/>
              <a:t>(3 of 3)</a:t>
            </a:r>
          </a:p>
        </p:txBody>
      </p:sp>
      <p:sp>
        <p:nvSpPr>
          <p:cNvPr id="17411" name="Content Placeholder 2"/>
          <p:cNvSpPr>
            <a:spLocks noGrp="1"/>
          </p:cNvSpPr>
          <p:nvPr>
            <p:ph sz="half" idx="1"/>
          </p:nvPr>
        </p:nvSpPr>
        <p:spPr>
          <a:xfrm>
            <a:off x="911225" y="1466850"/>
            <a:ext cx="10058400" cy="4800600"/>
          </a:xfrm>
        </p:spPr>
        <p:txBody>
          <a:bodyPr/>
          <a:lstStyle/>
          <a:p>
            <a:r>
              <a:rPr lang="en-US" altLang="en-US" dirty="0"/>
              <a:t>Decision traps</a:t>
            </a:r>
          </a:p>
          <a:p>
            <a:pPr lvl="1"/>
            <a:r>
              <a:rPr lang="en-US" altLang="en-US" dirty="0"/>
              <a:t>Bias</a:t>
            </a:r>
          </a:p>
          <a:p>
            <a:pPr lvl="1"/>
            <a:r>
              <a:rPr lang="en-US" altLang="en-US" dirty="0"/>
              <a:t>Anchoring</a:t>
            </a:r>
          </a:p>
          <a:p>
            <a:pPr lvl="1"/>
            <a:r>
              <a:rPr lang="en-US" altLang="en-US" dirty="0"/>
              <a:t>Overconfidence</a:t>
            </a:r>
          </a:p>
        </p:txBody>
      </p:sp>
    </p:spTree>
    <p:extLst>
      <p:ext uri="{BB962C8B-B14F-4D97-AF65-F5344CB8AC3E}">
        <p14:creationId xmlns:p14="http://schemas.microsoft.com/office/powerpoint/2010/main" val="36075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Troubleshooting Team Conflicts</a:t>
            </a:r>
          </a:p>
        </p:txBody>
      </p:sp>
      <p:sp>
        <p:nvSpPr>
          <p:cNvPr id="29699" name="Content Placeholder 2"/>
          <p:cNvSpPr>
            <a:spLocks noGrp="1"/>
          </p:cNvSpPr>
          <p:nvPr>
            <p:ph idx="1"/>
          </p:nvPr>
        </p:nvSpPr>
        <p:spPr/>
        <p:txBody>
          <a:bodyPr/>
          <a:lstStyle/>
          <a:p>
            <a:r>
              <a:rPr lang="en-US" altLang="en-US" dirty="0"/>
              <a:t>The patient comes first.</a:t>
            </a:r>
          </a:p>
          <a:p>
            <a:r>
              <a:rPr lang="en-US" altLang="en-US" dirty="0"/>
              <a:t>Do not engage.</a:t>
            </a:r>
          </a:p>
          <a:p>
            <a:r>
              <a:rPr lang="en-US" altLang="en-US" dirty="0"/>
              <a:t>Keep your cool.</a:t>
            </a:r>
          </a:p>
          <a:p>
            <a:r>
              <a:rPr lang="en-US" altLang="en-US" dirty="0"/>
              <a:t>Separate the person from the issue.</a:t>
            </a:r>
          </a:p>
          <a:p>
            <a:r>
              <a:rPr lang="en-US" altLang="en-US" dirty="0"/>
              <a:t>Choose your battles.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9C61-6428-4A0C-9F05-EC8700DAB51E}"/>
              </a:ext>
            </a:extLst>
          </p:cNvPr>
          <p:cNvSpPr>
            <a:spLocks noGrp="1"/>
          </p:cNvSpPr>
          <p:nvPr>
            <p:ph type="title"/>
          </p:nvPr>
        </p:nvSpPr>
        <p:spPr/>
        <p:txBody>
          <a:bodyPr/>
          <a:lstStyle/>
          <a:p>
            <a:r>
              <a:rPr lang="en-US" altLang="en-US" dirty="0"/>
              <a:t>National EMS Education Standard Competencies</a:t>
            </a:r>
            <a:endParaRPr lang="en-US" dirty="0"/>
          </a:p>
        </p:txBody>
      </p:sp>
      <p:sp>
        <p:nvSpPr>
          <p:cNvPr id="3" name="Content Placeholder 2">
            <a:extLst>
              <a:ext uri="{FF2B5EF4-FFF2-40B4-BE49-F238E27FC236}">
                <a16:creationId xmlns:a16="http://schemas.microsoft.com/office/drawing/2014/main" id="{831FE49F-53FA-43FC-9688-FAD40EF1306C}"/>
              </a:ext>
            </a:extLst>
          </p:cNvPr>
          <p:cNvSpPr>
            <a:spLocks noGrp="1"/>
          </p:cNvSpPr>
          <p:nvPr>
            <p:ph idx="1"/>
          </p:nvPr>
        </p:nvSpPr>
        <p:spPr/>
        <p:txBody>
          <a:bodyPr/>
          <a:lstStyle/>
          <a:p>
            <a:r>
              <a:rPr lang="en-US" dirty="0"/>
              <a:t>Applies fundamental knowledge of patient safety to the provision of emergency care.</a:t>
            </a:r>
          </a:p>
          <a:p>
            <a:r>
              <a:rPr lang="en-US" dirty="0"/>
              <a:t>Applies fundamental knowledge of transferring patient care; how to interact within the team structure; and team communication and dynamics.</a:t>
            </a:r>
          </a:p>
          <a:p>
            <a:endParaRPr lang="en-US" dirty="0"/>
          </a:p>
        </p:txBody>
      </p:sp>
    </p:spTree>
    <p:extLst>
      <p:ext uri="{BB962C8B-B14F-4D97-AF65-F5344CB8AC3E}">
        <p14:creationId xmlns:p14="http://schemas.microsoft.com/office/powerpoint/2010/main" val="161716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Review</a:t>
            </a:r>
          </a:p>
        </p:txBody>
      </p:sp>
      <p:sp>
        <p:nvSpPr>
          <p:cNvPr id="30723" name="Rectangle 3"/>
          <p:cNvSpPr>
            <a:spLocks noGrp="1" noChangeArrowheads="1"/>
          </p:cNvSpPr>
          <p:nvPr>
            <p:ph type="body" idx="1"/>
          </p:nvPr>
        </p:nvSpPr>
        <p:spPr/>
        <p:txBody>
          <a:bodyPr/>
          <a:lstStyle/>
          <a:p>
            <a:pPr marL="457200" indent="-457200">
              <a:buFontTx/>
              <a:buAutoNum type="arabicPeriod"/>
            </a:pPr>
            <a:r>
              <a:rPr lang="en-US" altLang="en-US"/>
              <a:t>Which of the following is a characteristic of a regular team?</a:t>
            </a:r>
          </a:p>
          <a:p>
            <a:pPr marL="1016000" lvl="1" indent="-444500">
              <a:buFontTx/>
              <a:buAutoNum type="alphaUcPeriod"/>
            </a:pPr>
            <a:r>
              <a:rPr lang="en-US" altLang="en-US"/>
              <a:t>They serve a specialized role within the larger emergency health care system.</a:t>
            </a:r>
          </a:p>
          <a:p>
            <a:pPr marL="1016000" lvl="1" indent="-444500">
              <a:buFontTx/>
              <a:buAutoNum type="alphaUcPeriod"/>
            </a:pPr>
            <a:r>
              <a:rPr lang="en-US" altLang="en-US"/>
              <a:t>Members consistently interact with the same partner.</a:t>
            </a:r>
          </a:p>
          <a:p>
            <a:pPr marL="1016000" lvl="1" indent="-444500">
              <a:buFontTx/>
              <a:buAutoNum type="alphaUcPeriod"/>
            </a:pPr>
            <a:r>
              <a:rPr lang="en-US" altLang="en-US"/>
              <a:t>The team performs special functions across geographic boundaries.</a:t>
            </a:r>
          </a:p>
          <a:p>
            <a:pPr marL="1016000" lvl="1" indent="-444500">
              <a:buFontTx/>
              <a:buAutoNum type="alphaUcPeriod"/>
            </a:pPr>
            <a:r>
              <a:rPr lang="en-US" altLang="en-US"/>
              <a:t>Regular teams are more common in volunteer EMS systems.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Review</a:t>
            </a:r>
          </a:p>
        </p:txBody>
      </p:sp>
      <p:sp>
        <p:nvSpPr>
          <p:cNvPr id="31747"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B</a:t>
            </a:r>
            <a:endParaRPr lang="en-US" altLang="en-US" b="1"/>
          </a:p>
          <a:p>
            <a:pPr marL="0" indent="0">
              <a:buFontTx/>
              <a:buNone/>
            </a:pPr>
            <a:r>
              <a:rPr lang="en-US" altLang="en-US" b="1"/>
              <a:t>Rationale: </a:t>
            </a:r>
            <a:r>
              <a:rPr lang="en-US" altLang="en-US"/>
              <a:t>Members of a regular team consistently interact with the same partner. This allows them to perform as a seamless unit. Special teams serve a specialized role within the larger emergency health care team. Groups perform special functions across geographic boundaries. Temporary teams are common in volunteer EMT systems.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Review</a:t>
            </a:r>
          </a:p>
        </p:txBody>
      </p:sp>
      <p:sp>
        <p:nvSpPr>
          <p:cNvPr id="34819" name="Rectangle 3"/>
          <p:cNvSpPr>
            <a:spLocks noGrp="1" noChangeArrowheads="1"/>
          </p:cNvSpPr>
          <p:nvPr>
            <p:ph type="body" idx="1"/>
          </p:nvPr>
        </p:nvSpPr>
        <p:spPr>
          <a:xfrm>
            <a:off x="914400" y="1447800"/>
            <a:ext cx="11277600" cy="4800600"/>
          </a:xfrm>
        </p:spPr>
        <p:txBody>
          <a:bodyPr/>
          <a:lstStyle/>
          <a:p>
            <a:pPr marL="457200" indent="-457200">
              <a:buFontTx/>
              <a:buAutoNum type="arabicPeriod"/>
              <a:defRPr/>
            </a:pPr>
            <a:r>
              <a:rPr lang="en-US" altLang="en-US" dirty="0"/>
              <a:t>Which of the following is a characteristic of a regular team?</a:t>
            </a:r>
          </a:p>
          <a:p>
            <a:pPr marL="1016000" lvl="1" indent="-444500">
              <a:buFontTx/>
              <a:buAutoNum type="alphaUcPeriod"/>
              <a:defRPr/>
            </a:pPr>
            <a:r>
              <a:rPr lang="en-US" altLang="en-US" dirty="0"/>
              <a:t>They serve a specialized role within the larger emergency health care system.</a:t>
            </a:r>
          </a:p>
          <a:p>
            <a:pPr marL="1015200" lvl="1" indent="-446400">
              <a:buFontTx/>
              <a:buNone/>
              <a:defRPr/>
            </a:pPr>
            <a:r>
              <a:rPr lang="en-US" altLang="en-US" b="1" dirty="0"/>
              <a:t>	Rationale:</a:t>
            </a:r>
            <a:r>
              <a:rPr lang="en-US" altLang="en-US" dirty="0"/>
              <a:t> </a:t>
            </a:r>
            <a:r>
              <a:rPr lang="en-US" altLang="en-US" dirty="0">
                <a:solidFill>
                  <a:srgbClr val="F37021"/>
                </a:solidFill>
              </a:rPr>
              <a:t>Special teams serve a specialized role within the larger health care system.</a:t>
            </a:r>
          </a:p>
          <a:p>
            <a:pPr marL="1028700" lvl="1" indent="-457200">
              <a:buFontTx/>
              <a:buAutoNum type="alphaUcPeriod" startAt="2"/>
              <a:defRPr/>
            </a:pPr>
            <a:r>
              <a:rPr lang="en-US" altLang="en-US" dirty="0"/>
              <a:t>Members consistently interact with the same partner.</a:t>
            </a:r>
          </a:p>
          <a:p>
            <a:pPr marL="571500" lvl="1" indent="0">
              <a:buFontTx/>
              <a:buNone/>
              <a:defRPr/>
            </a:pPr>
            <a:r>
              <a:rPr lang="en-US" altLang="en-US" dirty="0"/>
              <a:t>	 </a:t>
            </a:r>
            <a:r>
              <a:rPr lang="en-US" altLang="en-US" b="1" dirty="0"/>
              <a:t>Rationale:</a:t>
            </a:r>
            <a:r>
              <a:rPr lang="en-US" altLang="en-US" dirty="0"/>
              <a:t> </a:t>
            </a:r>
            <a:r>
              <a:rPr lang="en-US" altLang="en-US" dirty="0">
                <a:solidFill>
                  <a:srgbClr val="F37021"/>
                </a:solidFill>
              </a:rPr>
              <a:t>Correct answer</a:t>
            </a:r>
          </a:p>
          <a:p>
            <a:pPr marL="1028700" lvl="1" indent="-457200">
              <a:buFontTx/>
              <a:buAutoNum type="alphaUcPeriod" startAt="3"/>
              <a:defRPr/>
            </a:pPr>
            <a:r>
              <a:rPr lang="en-US" altLang="en-US" dirty="0"/>
              <a:t>The team performs special functions across geographic boundaries.</a:t>
            </a:r>
          </a:p>
          <a:p>
            <a:pPr marL="1015200" lvl="1" indent="0">
              <a:buFontTx/>
              <a:buNone/>
              <a:defRPr/>
            </a:pPr>
            <a:r>
              <a:rPr lang="en-US" altLang="en-US" b="1" dirty="0"/>
              <a:t>Rationale:</a:t>
            </a:r>
            <a:r>
              <a:rPr lang="en-US" altLang="en-US" dirty="0"/>
              <a:t> </a:t>
            </a:r>
            <a:r>
              <a:rPr lang="en-US" altLang="en-US" dirty="0">
                <a:solidFill>
                  <a:srgbClr val="F37021"/>
                </a:solidFill>
              </a:rPr>
              <a:t>Groups perform special functions across geographic boundaries.</a:t>
            </a:r>
          </a:p>
          <a:p>
            <a:pPr marL="1028700" lvl="1" indent="-457200">
              <a:buFontTx/>
              <a:buAutoNum type="alphaUcPeriod" startAt="4"/>
              <a:defRPr/>
            </a:pPr>
            <a:r>
              <a:rPr lang="en-US" altLang="en-US" dirty="0"/>
              <a:t>Regular teams are more common in volunteer EMS systems.</a:t>
            </a:r>
          </a:p>
          <a:p>
            <a:pPr marL="1015200" lvl="1" indent="0">
              <a:buFontTx/>
              <a:buNone/>
              <a:defRPr/>
            </a:pPr>
            <a:r>
              <a:rPr lang="en-US" altLang="en-US" b="1" dirty="0"/>
              <a:t>Rationale:</a:t>
            </a:r>
            <a:r>
              <a:rPr lang="en-US" altLang="en-US" dirty="0"/>
              <a:t> </a:t>
            </a:r>
            <a:r>
              <a:rPr lang="en-US" altLang="en-US" dirty="0">
                <a:solidFill>
                  <a:srgbClr val="F37021"/>
                </a:solidFill>
              </a:rPr>
              <a:t>Temporary teams are more common in volunteer systems.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Review</a:t>
            </a:r>
          </a:p>
        </p:txBody>
      </p:sp>
      <p:sp>
        <p:nvSpPr>
          <p:cNvPr id="34819" name="Rectangle 3"/>
          <p:cNvSpPr>
            <a:spLocks noGrp="1" noChangeArrowheads="1"/>
          </p:cNvSpPr>
          <p:nvPr>
            <p:ph type="body" idx="1"/>
          </p:nvPr>
        </p:nvSpPr>
        <p:spPr/>
        <p:txBody>
          <a:bodyPr/>
          <a:lstStyle/>
          <a:p>
            <a:pPr marL="457200" indent="-457200">
              <a:buFontTx/>
              <a:buAutoNum type="arabicPeriod" startAt="2"/>
            </a:pPr>
            <a:r>
              <a:rPr lang="en-US" altLang="en-US"/>
              <a:t>Essential elements of a group that people must share include:</a:t>
            </a:r>
          </a:p>
          <a:p>
            <a:pPr marL="1016000" lvl="1" indent="-444500">
              <a:buFontTx/>
              <a:buAutoNum type="alphaUcPeriod"/>
            </a:pPr>
            <a:r>
              <a:rPr lang="en-US" altLang="en-US"/>
              <a:t>focusing on individual goals.</a:t>
            </a:r>
          </a:p>
          <a:p>
            <a:pPr marL="1016000" lvl="1" indent="-444500">
              <a:buFontTx/>
              <a:buAutoNum type="alphaUcPeriod"/>
            </a:pPr>
            <a:r>
              <a:rPr lang="en-US" altLang="en-US"/>
              <a:t>placing emphasis on one way of accomplishing a task. </a:t>
            </a:r>
          </a:p>
          <a:p>
            <a:pPr marL="1016000" lvl="1" indent="-444500">
              <a:buFontTx/>
              <a:buAutoNum type="alphaUcPeriod"/>
            </a:pPr>
            <a:r>
              <a:rPr lang="en-US" altLang="en-US"/>
              <a:t>working with a set of shared values.</a:t>
            </a:r>
          </a:p>
          <a:p>
            <a:pPr marL="1016000" lvl="1" indent="-444500">
              <a:buFontTx/>
              <a:buAutoNum type="alphaUcPeriod"/>
            </a:pPr>
            <a:r>
              <a:rPr lang="en-US" altLang="en-US"/>
              <a:t>promoting a personal identity.</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Review</a:t>
            </a:r>
          </a:p>
        </p:txBody>
      </p:sp>
      <p:sp>
        <p:nvSpPr>
          <p:cNvPr id="35843"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C</a:t>
            </a:r>
            <a:endParaRPr lang="en-US" altLang="en-US" b="1"/>
          </a:p>
          <a:p>
            <a:pPr marL="0" indent="0">
              <a:buFontTx/>
              <a:buNone/>
            </a:pPr>
            <a:r>
              <a:rPr lang="en-US" altLang="en-US" b="1"/>
              <a:t>Rationale: </a:t>
            </a:r>
            <a:r>
              <a:rPr lang="en-US" altLang="en-US"/>
              <a:t>It is important for groups to have a set of shared values (how the group wants to get things done). In a group the focus needs to be on a common goal. Group members must have a sense of continuity and remember that the group may work together more than once in a different configuration. Finally, a group member should put forth an image of the group as a whole, not one person.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Review</a:t>
            </a:r>
          </a:p>
        </p:txBody>
      </p:sp>
      <p:sp>
        <p:nvSpPr>
          <p:cNvPr id="38915" name="Rectangle 3"/>
          <p:cNvSpPr>
            <a:spLocks noGrp="1" noChangeArrowheads="1"/>
          </p:cNvSpPr>
          <p:nvPr>
            <p:ph type="body" idx="1"/>
          </p:nvPr>
        </p:nvSpPr>
        <p:spPr/>
        <p:txBody>
          <a:bodyPr/>
          <a:lstStyle/>
          <a:p>
            <a:pPr marL="457200" indent="-457200">
              <a:buFontTx/>
              <a:buAutoNum type="arabicPeriod" startAt="2"/>
              <a:defRPr/>
            </a:pPr>
            <a:r>
              <a:rPr lang="en-US" altLang="en-US" dirty="0"/>
              <a:t>Essential elements of a group that people must share include:</a:t>
            </a:r>
          </a:p>
          <a:p>
            <a:pPr marL="1016000" lvl="1" indent="-444500">
              <a:buFontTx/>
              <a:buAutoNum type="alphaUcPeriod"/>
              <a:defRPr/>
            </a:pPr>
            <a:r>
              <a:rPr lang="en-US" altLang="en-US" dirty="0"/>
              <a:t>focusing on individual goals.</a:t>
            </a:r>
          </a:p>
          <a:p>
            <a:pPr marL="1015200" lvl="1" indent="-457200">
              <a:buFontTx/>
              <a:buNone/>
              <a:defRPr/>
            </a:pPr>
            <a:r>
              <a:rPr lang="en-US" altLang="en-US" dirty="0"/>
              <a:t>	</a:t>
            </a:r>
            <a:r>
              <a:rPr lang="en-US" altLang="en-US" b="1" dirty="0"/>
              <a:t>Rationale:</a:t>
            </a:r>
            <a:r>
              <a:rPr lang="en-US" altLang="en-US" dirty="0">
                <a:solidFill>
                  <a:srgbClr val="000000"/>
                </a:solidFill>
              </a:rPr>
              <a:t> </a:t>
            </a:r>
            <a:r>
              <a:rPr lang="en-US" altLang="en-US" dirty="0">
                <a:solidFill>
                  <a:srgbClr val="F37021"/>
                </a:solidFill>
              </a:rPr>
              <a:t>Groups are focused on a common goal.</a:t>
            </a:r>
          </a:p>
          <a:p>
            <a:pPr marL="1028700" lvl="1" indent="-457200">
              <a:buFontTx/>
              <a:buAutoNum type="alphaUcPeriod" startAt="2"/>
              <a:defRPr/>
            </a:pPr>
            <a:r>
              <a:rPr lang="en-US" altLang="en-US" dirty="0"/>
              <a:t>placing emphasis on one way of accomplishing a task. </a:t>
            </a:r>
          </a:p>
          <a:p>
            <a:pPr marL="1015200" lvl="1" indent="-457200">
              <a:buFontTx/>
              <a:buNone/>
              <a:defRPr/>
            </a:pPr>
            <a:r>
              <a:rPr lang="en-US" altLang="en-US" dirty="0"/>
              <a:t>	</a:t>
            </a:r>
            <a:r>
              <a:rPr lang="en-US" altLang="en-US" b="1" dirty="0"/>
              <a:t>Rationale:</a:t>
            </a:r>
            <a:r>
              <a:rPr lang="en-US" altLang="en-US" dirty="0"/>
              <a:t> </a:t>
            </a:r>
            <a:r>
              <a:rPr lang="en-US" altLang="en-US" dirty="0">
                <a:solidFill>
                  <a:srgbClr val="F37021"/>
                </a:solidFill>
              </a:rPr>
              <a:t>Group members must have a sense of continuity and remember that the group may work together more than once in a different configuration.</a:t>
            </a:r>
          </a:p>
          <a:p>
            <a:pPr marL="1028700" lvl="1" indent="-457200">
              <a:buFontTx/>
              <a:buAutoNum type="alphaUcPeriod" startAt="3"/>
              <a:defRPr/>
            </a:pPr>
            <a:r>
              <a:rPr lang="en-US" altLang="en-US" dirty="0"/>
              <a:t>working with a set of shared values.</a:t>
            </a:r>
          </a:p>
          <a:p>
            <a:pPr marL="1015200" lvl="1" indent="-446400">
              <a:buFontTx/>
              <a:buNone/>
              <a:defRPr/>
            </a:pPr>
            <a:r>
              <a:rPr lang="en-US" altLang="en-US" dirty="0"/>
              <a:t> 	</a:t>
            </a:r>
            <a:r>
              <a:rPr lang="en-US" altLang="en-US" b="1" dirty="0"/>
              <a:t>Rationale:</a:t>
            </a:r>
            <a:r>
              <a:rPr lang="en-US" altLang="en-US" dirty="0"/>
              <a:t> </a:t>
            </a:r>
            <a:r>
              <a:rPr lang="en-US" altLang="en-US" dirty="0">
                <a:solidFill>
                  <a:srgbClr val="F37021"/>
                </a:solidFill>
              </a:rPr>
              <a:t>Correct answer</a:t>
            </a:r>
          </a:p>
          <a:p>
            <a:pPr marL="1028700" lvl="1" indent="-457200">
              <a:buFontTx/>
              <a:buAutoNum type="alphaUcPeriod" startAt="4"/>
              <a:defRPr/>
            </a:pPr>
            <a:r>
              <a:rPr lang="en-US" altLang="en-US" dirty="0"/>
              <a:t>promoting a personal identity.</a:t>
            </a:r>
          </a:p>
          <a:p>
            <a:pPr marL="1015200" lvl="1" indent="-446400">
              <a:buFontTx/>
              <a:buNone/>
              <a:defRPr/>
            </a:pPr>
            <a:r>
              <a:rPr lang="en-US" altLang="en-US" dirty="0"/>
              <a:t>	</a:t>
            </a:r>
            <a:r>
              <a:rPr lang="en-US" altLang="en-US" b="1" dirty="0"/>
              <a:t>Rationale: </a:t>
            </a:r>
            <a:r>
              <a:rPr lang="en-US" altLang="en-US" dirty="0">
                <a:solidFill>
                  <a:srgbClr val="F37021"/>
                </a:solidFill>
              </a:rPr>
              <a:t>A group member should put forth an image of the group as a whole, not one person.</a:t>
            </a:r>
            <a:endParaRPr lang="en-US" altLang="en-US" b="1"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Review</a:t>
            </a:r>
          </a:p>
        </p:txBody>
      </p:sp>
      <p:sp>
        <p:nvSpPr>
          <p:cNvPr id="38915" name="Rectangle 3"/>
          <p:cNvSpPr>
            <a:spLocks noGrp="1" noChangeArrowheads="1"/>
          </p:cNvSpPr>
          <p:nvPr>
            <p:ph type="body" idx="1"/>
          </p:nvPr>
        </p:nvSpPr>
        <p:spPr/>
        <p:txBody>
          <a:bodyPr/>
          <a:lstStyle/>
          <a:p>
            <a:pPr marL="457200" indent="-457200">
              <a:buFontTx/>
              <a:buAutoNum type="arabicPeriod" startAt="3"/>
            </a:pPr>
            <a:r>
              <a:rPr lang="en-US" altLang="en-US"/>
              <a:t>Members of an interdependent group:</a:t>
            </a:r>
          </a:p>
          <a:p>
            <a:pPr marL="1016000" lvl="1" indent="-444500">
              <a:buFontTx/>
              <a:buAutoNum type="alphaUcPeriod"/>
            </a:pPr>
            <a:r>
              <a:rPr lang="en-US" altLang="en-US"/>
              <a:t>focus on the goals of their own individual areas.</a:t>
            </a:r>
          </a:p>
          <a:p>
            <a:pPr marL="1016000" lvl="1" indent="-444500">
              <a:buFontTx/>
              <a:buAutoNum type="alphaUcPeriod"/>
            </a:pPr>
            <a:r>
              <a:rPr lang="en-US" altLang="en-US"/>
              <a:t>rely on the group leader for task assignments.</a:t>
            </a:r>
          </a:p>
          <a:p>
            <a:pPr marL="1016000" lvl="1" indent="-444500">
              <a:buFontTx/>
              <a:buAutoNum type="alphaUcPeriod"/>
            </a:pPr>
            <a:r>
              <a:rPr lang="en-US" altLang="en-US"/>
              <a:t>have limited ability to adapt and deliver critical care medical care in an uncontrolled field environment.</a:t>
            </a:r>
          </a:p>
          <a:p>
            <a:pPr marL="1016000" lvl="1" indent="-444500">
              <a:buFontTx/>
              <a:buAutoNum type="alphaUcPeriod"/>
            </a:pPr>
            <a:r>
              <a:rPr lang="en-US" altLang="en-US"/>
              <a:t>work together with shared responsibilities, accountability, and a common goal.</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Review</a:t>
            </a:r>
          </a:p>
        </p:txBody>
      </p:sp>
      <p:sp>
        <p:nvSpPr>
          <p:cNvPr id="39939"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D</a:t>
            </a:r>
            <a:endParaRPr lang="en-US" altLang="en-US" b="1" dirty="0"/>
          </a:p>
          <a:p>
            <a:pPr marL="0" indent="0">
              <a:buFontTx/>
              <a:buNone/>
            </a:pPr>
            <a:r>
              <a:rPr lang="en-US" altLang="en-US" b="1" dirty="0"/>
              <a:t>Rationale: </a:t>
            </a:r>
            <a:r>
              <a:rPr lang="en-US" altLang="en-US" dirty="0"/>
              <a:t>Members of an interdependent group work together with shared responsibilities, accountability, and a common goal. People who are part of a independent group focus on the goals of their own individual area. Individuals who are part of a dependent group rely on the leader for task assignments and have limited ability to adapt and deliver critical medical care in an uncontrolled field environment.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Review</a:t>
            </a:r>
          </a:p>
        </p:txBody>
      </p:sp>
      <p:sp>
        <p:nvSpPr>
          <p:cNvPr id="43011" name="Rectangle 3"/>
          <p:cNvSpPr>
            <a:spLocks noGrp="1" noChangeArrowheads="1"/>
          </p:cNvSpPr>
          <p:nvPr>
            <p:ph type="body" idx="1"/>
          </p:nvPr>
        </p:nvSpPr>
        <p:spPr/>
        <p:txBody>
          <a:bodyPr/>
          <a:lstStyle/>
          <a:p>
            <a:pPr marL="457200" indent="-457200">
              <a:buFontTx/>
              <a:buAutoNum type="arabicPeriod" startAt="3"/>
              <a:defRPr/>
            </a:pPr>
            <a:r>
              <a:rPr lang="en-US" altLang="en-US" dirty="0"/>
              <a:t>Members of an interdependent group:</a:t>
            </a:r>
          </a:p>
          <a:p>
            <a:pPr marL="1016000" lvl="1" indent="-444500">
              <a:buFontTx/>
              <a:buAutoNum type="alphaUcPeriod"/>
              <a:defRPr/>
            </a:pPr>
            <a:r>
              <a:rPr lang="en-US" altLang="en-US" dirty="0"/>
              <a:t>focus on the goals of their own individual areas.</a:t>
            </a:r>
          </a:p>
          <a:p>
            <a:pPr marL="1015200" lvl="1" indent="0">
              <a:buFontTx/>
              <a:buNone/>
              <a:defRPr/>
            </a:pPr>
            <a:r>
              <a:rPr lang="en-US" altLang="en-US" b="1" dirty="0"/>
              <a:t>Rationale:</a:t>
            </a:r>
            <a:r>
              <a:rPr lang="en-US" altLang="en-US" dirty="0"/>
              <a:t> </a:t>
            </a:r>
            <a:r>
              <a:rPr lang="en-US" altLang="en-US" dirty="0">
                <a:solidFill>
                  <a:srgbClr val="F37021"/>
                </a:solidFill>
              </a:rPr>
              <a:t>People who are part of an independent group focus on the goals of their own individual areas. </a:t>
            </a:r>
          </a:p>
          <a:p>
            <a:pPr marL="1028700" lvl="1" indent="-457200">
              <a:buFontTx/>
              <a:buAutoNum type="alphaUcPeriod" startAt="2"/>
              <a:defRPr/>
            </a:pPr>
            <a:r>
              <a:rPr lang="en-US" altLang="en-US" dirty="0"/>
              <a:t>rely on the group leader for task assignments.</a:t>
            </a:r>
          </a:p>
          <a:p>
            <a:pPr marL="1015200" lvl="1" indent="0">
              <a:buFontTx/>
              <a:buNone/>
              <a:defRPr/>
            </a:pPr>
            <a:r>
              <a:rPr lang="en-US" altLang="en-US" b="1" dirty="0"/>
              <a:t>Rationale:</a:t>
            </a:r>
            <a:r>
              <a:rPr lang="en-US" altLang="en-US" dirty="0"/>
              <a:t> </a:t>
            </a:r>
            <a:r>
              <a:rPr lang="en-US" altLang="en-US" dirty="0">
                <a:solidFill>
                  <a:srgbClr val="F37021"/>
                </a:solidFill>
              </a:rPr>
              <a:t>People who are members of a dependent group rely on the group leader for task assignments.</a:t>
            </a:r>
          </a:p>
          <a:p>
            <a:pPr marL="1028700" lvl="1" indent="-457200">
              <a:buFontTx/>
              <a:buAutoNum type="alphaUcPeriod" startAt="3"/>
              <a:defRPr/>
            </a:pPr>
            <a:r>
              <a:rPr lang="en-US" altLang="en-US" dirty="0"/>
              <a:t>have limited ability to adapt and deliver critical medical care in an uncontrolled field environment.</a:t>
            </a:r>
          </a:p>
          <a:p>
            <a:pPr marL="1015200" lvl="1" indent="0">
              <a:buFontTx/>
              <a:buNone/>
              <a:defRPr/>
            </a:pPr>
            <a:r>
              <a:rPr lang="en-US" altLang="en-US" b="1" dirty="0"/>
              <a:t>Rationale:</a:t>
            </a:r>
            <a:r>
              <a:rPr lang="en-US" altLang="en-US" dirty="0"/>
              <a:t> </a:t>
            </a:r>
            <a:r>
              <a:rPr lang="en-US" altLang="en-US" dirty="0">
                <a:solidFill>
                  <a:srgbClr val="F37021"/>
                </a:solidFill>
              </a:rPr>
              <a:t>People who are part of a dependent group have limited ability to adapt and deliver critical medical care in an uncontrolled environment.</a:t>
            </a:r>
          </a:p>
          <a:p>
            <a:pPr marL="1028700" lvl="1" indent="-457200">
              <a:buFontTx/>
              <a:buAutoNum type="alphaUcPeriod" startAt="4"/>
              <a:defRPr/>
            </a:pPr>
            <a:r>
              <a:rPr lang="en-US" altLang="en-US" dirty="0"/>
              <a:t>work together with shared responsibilities, accountability, and a common goal.</a:t>
            </a:r>
          </a:p>
          <a:p>
            <a:pPr marL="1015200" lvl="1" indent="0">
              <a:buFontTx/>
              <a:buNone/>
              <a:defRPr/>
            </a:pP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startAt="4"/>
              <a:defRPr/>
            </a:pPr>
            <a:r>
              <a:rPr lang="en-US" altLang="en-US" dirty="0"/>
              <a:t>When a team member speaks, you should repeat the message back to him or her. This is an example of: </a:t>
            </a:r>
          </a:p>
          <a:p>
            <a:pPr marL="1016000" lvl="1" indent="-444500">
              <a:buFontTx/>
              <a:buAutoNum type="alphaUcPeriod"/>
              <a:defRPr/>
            </a:pPr>
            <a:r>
              <a:rPr lang="en-US" altLang="en-US" dirty="0"/>
              <a:t>closed loop communication.</a:t>
            </a:r>
          </a:p>
          <a:p>
            <a:pPr marL="1028700" lvl="1" indent="-457200">
              <a:buFontTx/>
              <a:buAutoNum type="alphaUcPeriod" startAt="2"/>
              <a:defRPr/>
            </a:pPr>
            <a:r>
              <a:rPr lang="en-US" altLang="en-US" dirty="0"/>
              <a:t>a clear message.</a:t>
            </a:r>
          </a:p>
          <a:p>
            <a:pPr marL="1028700" lvl="1" indent="-457200">
              <a:buFontTx/>
              <a:buAutoNum type="alphaUcPeriod" startAt="3"/>
              <a:defRPr/>
            </a:pPr>
            <a:r>
              <a:rPr lang="en-US" altLang="en-US" dirty="0"/>
              <a:t>constructive intervention.</a:t>
            </a:r>
          </a:p>
          <a:p>
            <a:pPr marL="1028700" lvl="1" indent="-457200">
              <a:buFontTx/>
              <a:buAutoNum type="alphaUcPeriod" startAt="4"/>
              <a:defRPr/>
            </a:pPr>
            <a:r>
              <a:rPr lang="en-US" altLang="en-US" dirty="0"/>
              <a:t>courtesy.</a:t>
            </a:r>
            <a:endParaRPr lang="en-US" altLang="en-US" sz="2000" dirty="0"/>
          </a:p>
          <a:p>
            <a:pPr marL="1028700" lvl="1" indent="-457200">
              <a:buFontTx/>
              <a:buAutoNum type="alphaUcPeriod" startAt="2"/>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Introduction</a:t>
            </a:r>
          </a:p>
        </p:txBody>
      </p:sp>
      <p:sp>
        <p:nvSpPr>
          <p:cNvPr id="4099" name="Content Placeholder 2"/>
          <p:cNvSpPr>
            <a:spLocks noGrp="1"/>
          </p:cNvSpPr>
          <p:nvPr>
            <p:ph idx="1"/>
          </p:nvPr>
        </p:nvSpPr>
        <p:spPr/>
        <p:txBody>
          <a:bodyPr/>
          <a:lstStyle/>
          <a:p>
            <a:r>
              <a:rPr lang="en-US" altLang="en-US" dirty="0"/>
              <a:t>You are a critical member of the emergency health care team.</a:t>
            </a:r>
          </a:p>
          <a:p>
            <a:r>
              <a:rPr lang="en-US" altLang="en-US" dirty="0"/>
              <a:t>A key goal of EMS Agenda 2050 is EMS systems that are inherently safe. </a:t>
            </a:r>
          </a:p>
          <a:p>
            <a:pPr lvl="1"/>
            <a:r>
              <a:rPr lang="en-US" altLang="en-US" dirty="0"/>
              <a:t>Minimize exposure to injury, infections, illness, or stress.</a:t>
            </a:r>
          </a:p>
          <a:p>
            <a:pPr lvl="1"/>
            <a:r>
              <a:rPr lang="en-US" altLang="en-US" dirty="0"/>
              <a:t>Culture of safety</a:t>
            </a:r>
          </a:p>
          <a:p>
            <a:pPr lvl="1"/>
            <a:r>
              <a:rPr lang="en-US" altLang="en-US" dirty="0"/>
              <a:t>Just culture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Review</a:t>
            </a:r>
          </a:p>
        </p:txBody>
      </p:sp>
      <p:sp>
        <p:nvSpPr>
          <p:cNvPr id="44035" name="Rectangle 3"/>
          <p:cNvSpPr>
            <a:spLocks noGrp="1" noChangeArrowheads="1"/>
          </p:cNvSpPr>
          <p:nvPr>
            <p:ph type="body" idx="1"/>
          </p:nvPr>
        </p:nvSpPr>
        <p:spPr/>
        <p:txBody>
          <a:bodyPr/>
          <a:lstStyle/>
          <a:p>
            <a:pPr marL="0" indent="0">
              <a:lnSpc>
                <a:spcPct val="90000"/>
              </a:lnSpc>
              <a:buFontTx/>
              <a:buNone/>
            </a:pPr>
            <a:r>
              <a:rPr lang="en-US" altLang="en-US" b="1" dirty="0"/>
              <a:t>Answer: </a:t>
            </a:r>
            <a:r>
              <a:rPr lang="en-US" altLang="en-US" b="1" dirty="0">
                <a:solidFill>
                  <a:srgbClr val="F37021"/>
                </a:solidFill>
              </a:rPr>
              <a:t>A</a:t>
            </a:r>
            <a:endParaRPr lang="en-US" altLang="en-US" b="1" dirty="0"/>
          </a:p>
          <a:p>
            <a:pPr marL="0" indent="0">
              <a:lnSpc>
                <a:spcPct val="90000"/>
              </a:lnSpc>
              <a:buFontTx/>
              <a:buNone/>
            </a:pPr>
            <a:r>
              <a:rPr lang="en-US" altLang="en-US" b="1" dirty="0"/>
              <a:t>Rationale: </a:t>
            </a:r>
            <a:r>
              <a:rPr lang="en-US" altLang="en-US" dirty="0"/>
              <a:t>Closed loop communication helps confirm that you heard and understood the message and will act on it. A clear message is delivered when you speak calmly, confidently, and concisely so that the information delivered, or the action requested is clear to the listener. Constructive intervention takes place when it is necessary for you to respectfully question or correct a team member or leader. You extend courtesy when speaking politely to members of the group.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Review</a:t>
            </a:r>
          </a:p>
        </p:txBody>
      </p:sp>
      <p:sp>
        <p:nvSpPr>
          <p:cNvPr id="46083" name="Rectangle 3"/>
          <p:cNvSpPr>
            <a:spLocks noGrp="1" noChangeArrowheads="1"/>
          </p:cNvSpPr>
          <p:nvPr>
            <p:ph type="body" idx="1"/>
          </p:nvPr>
        </p:nvSpPr>
        <p:spPr>
          <a:xfrm>
            <a:off x="925830" y="1490870"/>
            <a:ext cx="10287000" cy="4995655"/>
          </a:xfrm>
        </p:spPr>
        <p:txBody>
          <a:bodyPr/>
          <a:lstStyle/>
          <a:p>
            <a:pPr marL="514350" indent="-514350">
              <a:buFontTx/>
              <a:buAutoNum type="arabicPeriod" startAt="4"/>
              <a:defRPr/>
            </a:pPr>
            <a:r>
              <a:rPr lang="en-US" altLang="en-US" dirty="0"/>
              <a:t>When a team member speaks, you should repeat the message back to him or her. This is an example of: </a:t>
            </a:r>
          </a:p>
          <a:p>
            <a:pPr marL="1016000" lvl="1" indent="-444500">
              <a:buFontTx/>
              <a:buAutoNum type="alphaUcPeriod"/>
              <a:defRPr/>
            </a:pPr>
            <a:r>
              <a:rPr lang="en-US" altLang="en-US" dirty="0"/>
              <a:t>closed loop communication.</a:t>
            </a:r>
          </a:p>
          <a:p>
            <a:pPr marL="1015200" lvl="1" indent="0">
              <a:buFontTx/>
              <a:buNone/>
              <a:defRPr/>
            </a:pPr>
            <a:r>
              <a:rPr lang="en-US" altLang="en-US" b="1" dirty="0"/>
              <a:t>Rationale:</a:t>
            </a:r>
            <a:r>
              <a:rPr lang="en-US" altLang="en-US" dirty="0"/>
              <a:t> </a:t>
            </a:r>
            <a:r>
              <a:rPr lang="en-US" altLang="en-US" dirty="0">
                <a:solidFill>
                  <a:srgbClr val="F37021"/>
                </a:solidFill>
              </a:rPr>
              <a:t>Correct answer</a:t>
            </a:r>
          </a:p>
          <a:p>
            <a:pPr marL="1028700" lvl="1" indent="-457200">
              <a:buFontTx/>
              <a:buAutoNum type="alphaUcPeriod" startAt="2"/>
              <a:defRPr/>
            </a:pPr>
            <a:r>
              <a:rPr lang="en-US" altLang="en-US" dirty="0"/>
              <a:t>a clear message</a:t>
            </a:r>
            <a:r>
              <a:rPr lang="en-US" altLang="en-US" dirty="0">
                <a:solidFill>
                  <a:srgbClr val="3366FF"/>
                </a:solidFill>
              </a:rPr>
              <a:t>.</a:t>
            </a:r>
            <a:endParaRPr lang="en-US" altLang="en-US" dirty="0">
              <a:solidFill>
                <a:srgbClr val="000000"/>
              </a:solidFill>
            </a:endParaRPr>
          </a:p>
          <a:p>
            <a:pPr marL="1015200" lvl="2" indent="0">
              <a:buFontTx/>
              <a:buNone/>
              <a:defRPr/>
            </a:pPr>
            <a:r>
              <a:rPr lang="en-US" altLang="en-US" sz="2000" b="1" dirty="0"/>
              <a:t>Rationale:</a:t>
            </a:r>
            <a:r>
              <a:rPr lang="en-US" altLang="en-US" sz="2000" dirty="0"/>
              <a:t> </a:t>
            </a:r>
            <a:r>
              <a:rPr lang="en-US" altLang="en-US" sz="2000" dirty="0">
                <a:solidFill>
                  <a:srgbClr val="F37021"/>
                </a:solidFill>
              </a:rPr>
              <a:t>A clear message is delivered when you speak calmly, confidently, and concisely so that the information delivered, or the action requested is clear to the listener.</a:t>
            </a:r>
          </a:p>
          <a:p>
            <a:pPr marL="1028700" lvl="1" indent="-457200">
              <a:buFontTx/>
              <a:buAutoNum type="alphaUcPeriod" startAt="3"/>
              <a:defRPr/>
            </a:pPr>
            <a:r>
              <a:rPr lang="en-US" altLang="en-US" dirty="0"/>
              <a:t>constructive intervention</a:t>
            </a:r>
            <a:r>
              <a:rPr lang="en-US" altLang="en-US" dirty="0">
                <a:solidFill>
                  <a:srgbClr val="3366FF"/>
                </a:solidFill>
              </a:rPr>
              <a:t>.</a:t>
            </a:r>
            <a:endParaRPr lang="en-US" altLang="en-US" dirty="0">
              <a:solidFill>
                <a:srgbClr val="000000"/>
              </a:solidFill>
            </a:endParaRPr>
          </a:p>
          <a:p>
            <a:pPr marL="1015200" lvl="1" indent="0">
              <a:buFontTx/>
              <a:buNone/>
              <a:defRPr/>
            </a:pPr>
            <a:r>
              <a:rPr lang="en-US" altLang="en-US" b="1" dirty="0"/>
              <a:t>Rationale:</a:t>
            </a:r>
            <a:r>
              <a:rPr lang="en-US" altLang="en-US" dirty="0"/>
              <a:t> </a:t>
            </a:r>
            <a:r>
              <a:rPr lang="en-US" altLang="en-US" dirty="0">
                <a:solidFill>
                  <a:srgbClr val="F37021"/>
                </a:solidFill>
              </a:rPr>
              <a:t>Constructive intervention takes place when it is necessary for you to respectfully question or correct a team member or leader. </a:t>
            </a:r>
          </a:p>
          <a:p>
            <a:pPr marL="1028700" lvl="1" indent="-457200">
              <a:buFontTx/>
              <a:buAutoNum type="alphaUcPeriod" startAt="4"/>
              <a:defRPr/>
            </a:pPr>
            <a:r>
              <a:rPr lang="en-US" altLang="en-US" dirty="0"/>
              <a:t>courtesy.</a:t>
            </a:r>
          </a:p>
          <a:p>
            <a:pPr marL="1015200" lvl="2" indent="0">
              <a:buFontTx/>
              <a:buNone/>
              <a:defRPr/>
            </a:pPr>
            <a:r>
              <a:rPr lang="en-US" altLang="en-US" sz="2000" b="1" dirty="0"/>
              <a:t>Rationale:</a:t>
            </a:r>
            <a:r>
              <a:rPr lang="en-US" altLang="en-US" sz="2000" dirty="0"/>
              <a:t> </a:t>
            </a:r>
            <a:r>
              <a:rPr lang="en-US" altLang="en-US" sz="2000" dirty="0">
                <a:solidFill>
                  <a:srgbClr val="F37021"/>
                </a:solidFill>
              </a:rPr>
              <a:t>You extend courtesy when speaking politely to members of the group.</a:t>
            </a:r>
          </a:p>
          <a:p>
            <a:pPr marL="1015200" lvl="2" indent="0">
              <a:buFontTx/>
              <a:buNone/>
              <a:defRPr/>
            </a:pPr>
            <a:endParaRPr lang="en-US" altLang="en-US" sz="2400"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Review</a:t>
            </a:r>
          </a:p>
        </p:txBody>
      </p:sp>
      <p:sp>
        <p:nvSpPr>
          <p:cNvPr id="47107" name="Rectangle 3"/>
          <p:cNvSpPr>
            <a:spLocks noGrp="1" noChangeArrowheads="1"/>
          </p:cNvSpPr>
          <p:nvPr>
            <p:ph type="body" idx="1"/>
          </p:nvPr>
        </p:nvSpPr>
        <p:spPr/>
        <p:txBody>
          <a:bodyPr/>
          <a:lstStyle/>
          <a:p>
            <a:pPr marL="514350" indent="-514350">
              <a:buFontTx/>
              <a:buAutoNum type="arabicPeriod" startAt="5"/>
            </a:pPr>
            <a:r>
              <a:rPr lang="en-US" altLang="en-US"/>
              <a:t>A team leader:</a:t>
            </a:r>
          </a:p>
          <a:p>
            <a:pPr marL="1016000" lvl="1" indent="-444500">
              <a:buFontTx/>
              <a:buAutoNum type="alphaUcPeriod"/>
            </a:pPr>
            <a:r>
              <a:rPr lang="en-US" altLang="en-US"/>
              <a:t>helps individual team members to work together.</a:t>
            </a:r>
          </a:p>
          <a:p>
            <a:pPr marL="1016000" lvl="1" indent="-444500">
              <a:buFontTx/>
              <a:buAutoNum type="alphaUcPeriod"/>
            </a:pPr>
            <a:r>
              <a:rPr lang="en-US" altLang="en-US"/>
              <a:t>is often defined by policy, procedure, or statute.</a:t>
            </a:r>
          </a:p>
          <a:p>
            <a:pPr marL="1016000" lvl="1" indent="-444500">
              <a:buFontTx/>
              <a:buAutoNum type="alphaUcPeriod"/>
            </a:pPr>
            <a:r>
              <a:rPr lang="en-US" altLang="en-US"/>
              <a:t>provides coordination, oversight, centralized decision making and support for the team. </a:t>
            </a:r>
          </a:p>
          <a:p>
            <a:pPr marL="1016000" lvl="1" indent="-444500">
              <a:buFontTx/>
              <a:buAutoNum type="alphaUcPeriod"/>
            </a:pPr>
            <a:r>
              <a:rPr lang="en-US" altLang="en-US"/>
              <a:t>All of the above. </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Review</a:t>
            </a:r>
          </a:p>
        </p:txBody>
      </p:sp>
      <p:sp>
        <p:nvSpPr>
          <p:cNvPr id="48131"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D</a:t>
            </a:r>
            <a:endParaRPr lang="en-US" altLang="en-US" b="1" dirty="0"/>
          </a:p>
          <a:p>
            <a:pPr marL="0" lvl="1" indent="0">
              <a:spcBef>
                <a:spcPct val="50000"/>
              </a:spcBef>
              <a:buFontTx/>
              <a:buNone/>
            </a:pPr>
            <a:r>
              <a:rPr lang="en-US" altLang="en-US" sz="2200" b="1" dirty="0"/>
              <a:t>Rationale: </a:t>
            </a:r>
            <a:r>
              <a:rPr lang="en-US" altLang="en-US" sz="2200" dirty="0"/>
              <a:t>A team leader is an essential part of successful team. The team leader is often defined by policy, procedure, or statute. He or she provides coordination, oversight, centralized decision making and support for the team. In addition, the team leader will help individuals to not only do their jobs, but also to work together.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Review</a:t>
            </a:r>
          </a:p>
        </p:txBody>
      </p:sp>
      <p:sp>
        <p:nvSpPr>
          <p:cNvPr id="50179" name="Rectangle 3"/>
          <p:cNvSpPr>
            <a:spLocks noGrp="1" noChangeArrowheads="1"/>
          </p:cNvSpPr>
          <p:nvPr>
            <p:ph type="body" idx="1"/>
          </p:nvPr>
        </p:nvSpPr>
        <p:spPr/>
        <p:txBody>
          <a:bodyPr/>
          <a:lstStyle/>
          <a:p>
            <a:pPr marL="514800" indent="-514800">
              <a:buFontTx/>
              <a:buAutoNum type="arabicPeriod" startAt="5"/>
              <a:defRPr/>
            </a:pPr>
            <a:r>
              <a:rPr lang="en-US" altLang="en-US" dirty="0"/>
              <a:t>A team leader:</a:t>
            </a:r>
          </a:p>
          <a:p>
            <a:pPr marL="1016000" lvl="1" indent="-444500">
              <a:buFontTx/>
              <a:buAutoNum type="alphaUcPeriod"/>
              <a:defRPr/>
            </a:pPr>
            <a:r>
              <a:rPr lang="en-US" altLang="en-US" dirty="0"/>
              <a:t>helps individual team members to work together.</a:t>
            </a:r>
          </a:p>
          <a:p>
            <a:pPr marL="1015200" lvl="1" indent="0">
              <a:buFontTx/>
              <a:buNone/>
              <a:defRPr/>
            </a:pPr>
            <a:r>
              <a:rPr lang="en-US" altLang="en-US" b="1" dirty="0"/>
              <a:t>Rationale:</a:t>
            </a:r>
            <a:r>
              <a:rPr lang="en-US" altLang="en-US" dirty="0"/>
              <a:t> </a:t>
            </a:r>
            <a:r>
              <a:rPr lang="en-US" altLang="en-US" dirty="0">
                <a:solidFill>
                  <a:srgbClr val="F37021"/>
                </a:solidFill>
              </a:rPr>
              <a:t>Correct answer. A team leader helps individual team members to work together.</a:t>
            </a:r>
          </a:p>
          <a:p>
            <a:pPr marL="1028700" lvl="1" indent="-457200">
              <a:buFontTx/>
              <a:buAutoNum type="alphaUcPeriod" startAt="2"/>
              <a:defRPr/>
            </a:pPr>
            <a:r>
              <a:rPr lang="en-US" altLang="en-US" dirty="0"/>
              <a:t>is often defined by policy, procedure, or statute.</a:t>
            </a:r>
          </a:p>
          <a:p>
            <a:pPr marL="1015200" lvl="1" indent="0">
              <a:buFontTx/>
              <a:buNone/>
              <a:defRPr/>
            </a:pPr>
            <a:r>
              <a:rPr lang="en-US" altLang="en-US" b="1" dirty="0"/>
              <a:t>Rationale:</a:t>
            </a:r>
            <a:r>
              <a:rPr lang="en-US" altLang="en-US" dirty="0"/>
              <a:t> </a:t>
            </a:r>
            <a:r>
              <a:rPr lang="en-US" altLang="en-US" dirty="0">
                <a:solidFill>
                  <a:srgbClr val="F37021"/>
                </a:solidFill>
              </a:rPr>
              <a:t>Correct answer. A team leader is often defined by policy, procedure, or statute.</a:t>
            </a:r>
          </a:p>
          <a:p>
            <a:pPr marL="1028700" lvl="1" indent="-457200">
              <a:buFontTx/>
              <a:buAutoNum type="alphaUcPeriod" startAt="3"/>
              <a:defRPr/>
            </a:pPr>
            <a:r>
              <a:rPr lang="en-US" altLang="en-US" dirty="0"/>
              <a:t>provides coordination, oversight, centralized decision-making and support for the team. </a:t>
            </a:r>
          </a:p>
          <a:p>
            <a:pPr marL="1015200" lvl="1" indent="0">
              <a:buFontTx/>
              <a:buNone/>
              <a:defRPr/>
            </a:pPr>
            <a:r>
              <a:rPr lang="en-US" altLang="en-US" b="1" dirty="0"/>
              <a:t>Rationale:</a:t>
            </a:r>
            <a:r>
              <a:rPr lang="en-US" altLang="en-US" dirty="0"/>
              <a:t> </a:t>
            </a:r>
            <a:r>
              <a:rPr lang="en-US" altLang="en-US" dirty="0">
                <a:solidFill>
                  <a:srgbClr val="F37021"/>
                </a:solidFill>
              </a:rPr>
              <a:t>Correct answer. A team leader will provide coordination, oversight, centralized decision-making and support for the team.</a:t>
            </a:r>
          </a:p>
          <a:p>
            <a:pPr marL="1028700" lvl="1" indent="-457200">
              <a:buFontTx/>
              <a:buAutoNum type="alphaUcPeriod" startAt="4"/>
              <a:defRPr/>
            </a:pPr>
            <a:r>
              <a:rPr lang="en-US" altLang="en-US" dirty="0"/>
              <a:t>All of the above. </a:t>
            </a:r>
          </a:p>
          <a:p>
            <a:pPr marL="1015200" lvl="1" indent="0">
              <a:buFontTx/>
              <a:buNone/>
              <a:defRPr/>
            </a:pPr>
            <a:r>
              <a:rPr lang="en-US" altLang="en-US" b="1" dirty="0"/>
              <a:t>Rationale:</a:t>
            </a:r>
            <a:r>
              <a:rPr lang="en-US" altLang="en-US" dirty="0"/>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a:t>Review </a:t>
            </a:r>
          </a:p>
        </p:txBody>
      </p:sp>
      <p:sp>
        <p:nvSpPr>
          <p:cNvPr id="63491" name="Content Placeholder 2"/>
          <p:cNvSpPr>
            <a:spLocks noGrp="1"/>
          </p:cNvSpPr>
          <p:nvPr>
            <p:ph idx="1"/>
          </p:nvPr>
        </p:nvSpPr>
        <p:spPr/>
        <p:txBody>
          <a:bodyPr/>
          <a:lstStyle/>
          <a:p>
            <a:pPr marL="514350" indent="-514350">
              <a:buFont typeface="+mj-lt"/>
              <a:buAutoNum type="arabicPeriod" startAt="6"/>
            </a:pPr>
            <a:r>
              <a:rPr lang="en-US" altLang="en-US" dirty="0"/>
              <a:t>When verbal transfer of care occurs, all team members should do their best to ensure that:</a:t>
            </a:r>
          </a:p>
          <a:p>
            <a:pPr marL="914400" lvl="1" indent="-457200">
              <a:buFontTx/>
              <a:buAutoNum type="alphaUcPeriod"/>
            </a:pPr>
            <a:r>
              <a:rPr lang="en-US" altLang="en-US" dirty="0"/>
              <a:t>the transfer of care occurs in a place where many staff members are present to hear.</a:t>
            </a:r>
          </a:p>
          <a:p>
            <a:pPr marL="914400" lvl="1" indent="-457200">
              <a:buFontTx/>
              <a:buAutoNum type="alphaUcPeriod"/>
            </a:pPr>
            <a:r>
              <a:rPr lang="en-US" altLang="en-US" dirty="0"/>
              <a:t>lifesaving care is not interrupted if it is being performed by the person giving report. </a:t>
            </a:r>
          </a:p>
          <a:p>
            <a:pPr marL="914400" lvl="1" indent="-457200">
              <a:buFontTx/>
              <a:buAutoNum type="alphaUcPeriod"/>
            </a:pPr>
            <a:r>
              <a:rPr lang="en-US" altLang="en-US" dirty="0"/>
              <a:t>everyone is respectful of each team member’s role.</a:t>
            </a:r>
          </a:p>
          <a:p>
            <a:pPr marL="914400" lvl="1" indent="-457200">
              <a:buFontTx/>
              <a:buAutoNum type="alphaUcPeriod"/>
            </a:pPr>
            <a:r>
              <a:rPr lang="en-US" altLang="en-US" dirty="0"/>
              <a:t>patient care is centered around what you believe is the correct treatment</a:t>
            </a:r>
            <a:r>
              <a:rPr lang="en-US" altLang="en-US" dirty="0">
                <a:solidFill>
                  <a:srgbClr val="000000"/>
                </a:solidFill>
              </a:rPr>
              <a:t>. </a:t>
            </a:r>
          </a:p>
          <a:p>
            <a:pPr marL="457200" indent="-457200"/>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Review </a:t>
            </a:r>
          </a:p>
        </p:txBody>
      </p:sp>
      <p:sp>
        <p:nvSpPr>
          <p:cNvPr id="64515" name="Content Placeholder 2"/>
          <p:cNvSpPr>
            <a:spLocks noGrp="1"/>
          </p:cNvSpPr>
          <p:nvPr>
            <p:ph idx="1"/>
          </p:nvPr>
        </p:nvSpPr>
        <p:spPr/>
        <p:txBody>
          <a:bodyPr/>
          <a:lstStyle/>
          <a:p>
            <a:pPr marL="0" indent="0">
              <a:buFontTx/>
              <a:buNone/>
            </a:pPr>
            <a:r>
              <a:rPr lang="en-US" altLang="en-US" b="1" dirty="0"/>
              <a:t>Answer: </a:t>
            </a:r>
            <a:r>
              <a:rPr lang="en-US" altLang="en-US" b="1" dirty="0">
                <a:solidFill>
                  <a:srgbClr val="F37021"/>
                </a:solidFill>
              </a:rPr>
              <a:t>C</a:t>
            </a:r>
          </a:p>
          <a:p>
            <a:pPr marL="0" indent="0">
              <a:buFontTx/>
              <a:buNone/>
            </a:pPr>
            <a:r>
              <a:rPr lang="en-US" altLang="en-US" b="1" dirty="0"/>
              <a:t>Rationale: </a:t>
            </a:r>
            <a:r>
              <a:rPr lang="en-US" altLang="en-US" dirty="0"/>
              <a:t>Whenever the verbal transfer of care occurs, all team members should do their best to ensure that each team member is respectful of each other. Transfer of care should occur in a location with the least interference possible. The team member giving the report and the member receiving report should hand off lifesaving care to another team member. Finally, it is important to remember that the team members involved in the transfer of care focus on doing what provides the best care for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Review</a:t>
            </a:r>
          </a:p>
        </p:txBody>
      </p:sp>
      <p:sp>
        <p:nvSpPr>
          <p:cNvPr id="3" name="Content Placeholder 2"/>
          <p:cNvSpPr>
            <a:spLocks noGrp="1"/>
          </p:cNvSpPr>
          <p:nvPr>
            <p:ph idx="1"/>
          </p:nvPr>
        </p:nvSpPr>
        <p:spPr>
          <a:xfrm>
            <a:off x="925830" y="1490870"/>
            <a:ext cx="10287000" cy="5246097"/>
          </a:xfrm>
        </p:spPr>
        <p:txBody>
          <a:bodyPr/>
          <a:lstStyle/>
          <a:p>
            <a:pPr marL="457200" indent="-457200">
              <a:buFont typeface="+mj-lt"/>
              <a:buAutoNum type="arabicPeriod" startAt="6"/>
            </a:pPr>
            <a:r>
              <a:rPr lang="en-US" altLang="en-US" dirty="0"/>
              <a:t>When verbal transfer of care occurs, all team members should do their best to ensure that:</a:t>
            </a:r>
          </a:p>
          <a:p>
            <a:pPr marL="914400" lvl="1" indent="-457200">
              <a:buFont typeface="+mj-lt"/>
              <a:buAutoNum type="alphaUcPeriod"/>
            </a:pPr>
            <a:r>
              <a:rPr lang="en-US" altLang="en-US" dirty="0"/>
              <a:t>the transfer of care occurs in a place where many staff members are present to hear.</a:t>
            </a:r>
          </a:p>
          <a:p>
            <a:pPr marL="914400" lvl="2" indent="0">
              <a:buNone/>
            </a:pPr>
            <a:r>
              <a:rPr lang="en-US" altLang="en-US" sz="2000" b="1" dirty="0"/>
              <a:t>Rationale:</a:t>
            </a:r>
            <a:r>
              <a:rPr lang="en-US" altLang="en-US" sz="2000" dirty="0"/>
              <a:t> </a:t>
            </a:r>
            <a:r>
              <a:rPr lang="en-US" altLang="en-US" sz="2000" dirty="0">
                <a:solidFill>
                  <a:srgbClr val="FF6600"/>
                </a:solidFill>
              </a:rPr>
              <a:t>The transfer of care should occur in a location with the least interference possible. </a:t>
            </a:r>
          </a:p>
          <a:p>
            <a:pPr marL="914400" lvl="1" indent="-457200">
              <a:buFont typeface="+mj-lt"/>
              <a:buAutoNum type="alphaUcPeriod"/>
            </a:pPr>
            <a:r>
              <a:rPr lang="en-US" altLang="en-US" dirty="0"/>
              <a:t>lifesaving care is not interrupted if it is being performed by the person giving report. </a:t>
            </a:r>
          </a:p>
          <a:p>
            <a:pPr marL="914400" lvl="2" indent="0">
              <a:buNone/>
            </a:pPr>
            <a:r>
              <a:rPr lang="en-US" altLang="en-US" sz="2000" b="1" dirty="0"/>
              <a:t>Rationale:</a:t>
            </a:r>
            <a:r>
              <a:rPr lang="en-US" altLang="en-US" sz="2000" dirty="0"/>
              <a:t> </a:t>
            </a:r>
            <a:r>
              <a:rPr lang="en-US" altLang="en-US" sz="2000" dirty="0">
                <a:solidFill>
                  <a:srgbClr val="FF6600"/>
                </a:solidFill>
              </a:rPr>
              <a:t>Lifesaving care should be handed off to another team member.</a:t>
            </a:r>
          </a:p>
          <a:p>
            <a:pPr marL="914400" lvl="1" indent="-457200">
              <a:buFontTx/>
              <a:buAutoNum type="alphaUcPeriod" startAt="3"/>
            </a:pPr>
            <a:r>
              <a:rPr lang="en-US" altLang="en-US" dirty="0"/>
              <a:t>everyone is respectful of each team member’s role.</a:t>
            </a:r>
          </a:p>
          <a:p>
            <a:pPr marL="914400" lvl="1" indent="-457200">
              <a:buFontTx/>
              <a:buNone/>
            </a:pPr>
            <a:r>
              <a:rPr lang="en-US" altLang="en-US" dirty="0">
                <a:solidFill>
                  <a:srgbClr val="000000"/>
                </a:solidFill>
              </a:rPr>
              <a:t>	</a:t>
            </a:r>
            <a:r>
              <a:rPr lang="en-US" altLang="en-US" b="1" dirty="0"/>
              <a:t>Rationale:</a:t>
            </a:r>
            <a:r>
              <a:rPr lang="en-US" altLang="en-US" dirty="0"/>
              <a:t> </a:t>
            </a:r>
            <a:r>
              <a:rPr lang="en-US" altLang="en-US" dirty="0">
                <a:solidFill>
                  <a:srgbClr val="F37021"/>
                </a:solidFill>
              </a:rPr>
              <a:t>Correct answer</a:t>
            </a:r>
          </a:p>
          <a:p>
            <a:pPr marL="914400" lvl="1" indent="-457200">
              <a:buFontTx/>
              <a:buAutoNum type="alphaUcPeriod" startAt="4"/>
            </a:pPr>
            <a:r>
              <a:rPr lang="en-US" altLang="en-US" dirty="0"/>
              <a:t>patient care is centered around what you believe is the correct treatment. </a:t>
            </a:r>
          </a:p>
          <a:p>
            <a:pPr marL="914400" lvl="1" indent="-457200">
              <a:buFontTx/>
              <a:buNone/>
            </a:pPr>
            <a:r>
              <a:rPr lang="en-US" altLang="en-US" dirty="0"/>
              <a:t>	</a:t>
            </a:r>
            <a:r>
              <a:rPr lang="en-US" altLang="en-US" b="1" dirty="0"/>
              <a:t>Rationale:</a:t>
            </a:r>
            <a:r>
              <a:rPr lang="en-US" altLang="en-US" dirty="0"/>
              <a:t> </a:t>
            </a:r>
            <a:r>
              <a:rPr lang="en-US" altLang="en-US" dirty="0">
                <a:solidFill>
                  <a:srgbClr val="F37021"/>
                </a:solidFill>
              </a:rPr>
              <a:t>Team members involved in the transfer of care must focus on their common priority: the best possible patient outcome.</a:t>
            </a:r>
          </a:p>
          <a:p>
            <a:pPr marL="914400" lvl="2"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Review </a:t>
            </a:r>
          </a:p>
        </p:txBody>
      </p:sp>
      <p:sp>
        <p:nvSpPr>
          <p:cNvPr id="67587" name="Content Placeholder 2"/>
          <p:cNvSpPr>
            <a:spLocks noGrp="1"/>
          </p:cNvSpPr>
          <p:nvPr>
            <p:ph idx="1"/>
          </p:nvPr>
        </p:nvSpPr>
        <p:spPr/>
        <p:txBody>
          <a:bodyPr/>
          <a:lstStyle/>
          <a:p>
            <a:pPr marL="457200" indent="-457200">
              <a:buFont typeface="+mj-lt"/>
              <a:buAutoNum type="arabicPeriod" startAt="7"/>
            </a:pPr>
            <a:r>
              <a:rPr lang="en-US" altLang="en-US" dirty="0"/>
              <a:t>Your partner is working a 48-hour shift and has had little sleep. He disagrees with you over how to position the patient and how you should drive to the hospital. You should:</a:t>
            </a:r>
          </a:p>
          <a:p>
            <a:pPr marL="800100" lvl="1" indent="-342900">
              <a:buFont typeface="+mj-lt"/>
              <a:buAutoNum type="alphaUcPeriod"/>
            </a:pPr>
            <a:r>
              <a:rPr lang="en-US" altLang="en-US" dirty="0"/>
              <a:t>follow your partner’s orders and discuss the call after the patient has been dropped off at the hospital. </a:t>
            </a:r>
          </a:p>
          <a:p>
            <a:pPr marL="800100" lvl="1" indent="-342900">
              <a:buFont typeface="+mj-lt"/>
              <a:buAutoNum type="alphaUcPeriod"/>
            </a:pPr>
            <a:r>
              <a:rPr lang="en-US" altLang="en-US" dirty="0"/>
              <a:t>confront your partner about his or her behavior in front of the patient.</a:t>
            </a:r>
          </a:p>
          <a:p>
            <a:pPr marL="800100" lvl="1" indent="-342900">
              <a:buFont typeface="+mj-lt"/>
              <a:buAutoNum type="alphaUcPeriod"/>
            </a:pPr>
            <a:r>
              <a:rPr lang="en-US" altLang="en-US" dirty="0"/>
              <a:t>tell your partner he or she does not know that they are talking about. </a:t>
            </a:r>
          </a:p>
          <a:p>
            <a:pPr marL="800100" lvl="1" indent="-342900">
              <a:buFont typeface="+mj-lt"/>
              <a:buAutoNum type="alphaUcPeriod"/>
            </a:pPr>
            <a:r>
              <a:rPr lang="en-US" altLang="en-US" dirty="0"/>
              <a:t>ask the patient who he or she thinks is correct.</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Review </a:t>
            </a:r>
          </a:p>
        </p:txBody>
      </p:sp>
      <p:sp>
        <p:nvSpPr>
          <p:cNvPr id="68611" name="Content Placeholder 2"/>
          <p:cNvSpPr>
            <a:spLocks noGrp="1"/>
          </p:cNvSpPr>
          <p:nvPr>
            <p:ph idx="1"/>
          </p:nvPr>
        </p:nvSpPr>
        <p:spPr/>
        <p:txBody>
          <a:bodyPr/>
          <a:lstStyle/>
          <a:p>
            <a:pPr marL="0" indent="0">
              <a:buFontTx/>
              <a:buNone/>
            </a:pPr>
            <a:r>
              <a:rPr lang="en-US" altLang="en-US" b="1" dirty="0"/>
              <a:t>Answer: </a:t>
            </a:r>
            <a:r>
              <a:rPr lang="en-US" altLang="en-US" b="1" dirty="0">
                <a:solidFill>
                  <a:srgbClr val="F37021"/>
                </a:solidFill>
              </a:rPr>
              <a:t>A</a:t>
            </a:r>
          </a:p>
          <a:p>
            <a:pPr marL="0" indent="0">
              <a:buFontTx/>
              <a:buNone/>
            </a:pPr>
            <a:r>
              <a:rPr lang="en-US" altLang="en-US" b="1" dirty="0"/>
              <a:t>Rationale: </a:t>
            </a:r>
            <a:r>
              <a:rPr lang="en-US" altLang="en-US" dirty="0"/>
              <a:t>If the problem causing the conflict does not directly and immediately impact patient care, it is best to wait until after the call to discuss the matter with your partner. It is also important to not have a heated discussion in front of the patient. Rather than contribute to a conflict, take a deep breath and count to 10. Let cooler heads prevail. Finally, do not involve the patient in a conflict; it takes the focus off of patient care. </a:t>
            </a:r>
            <a:endParaRPr lang="en-US" altLang="en-US" b="1" dirty="0"/>
          </a:p>
          <a:p>
            <a:pPr marL="0" indent="0"/>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An Era of Team Health Care</a:t>
            </a:r>
          </a:p>
        </p:txBody>
      </p:sp>
      <p:sp>
        <p:nvSpPr>
          <p:cNvPr id="5123" name="Content Placeholder 2"/>
          <p:cNvSpPr>
            <a:spLocks noGrp="1"/>
          </p:cNvSpPr>
          <p:nvPr>
            <p:ph idx="1"/>
          </p:nvPr>
        </p:nvSpPr>
        <p:spPr/>
        <p:txBody>
          <a:bodyPr/>
          <a:lstStyle/>
          <a:p>
            <a:r>
              <a:rPr lang="en-US" altLang="en-US"/>
              <a:t>Community paramedicine and mobile integrated healthcare (MIH) teams may be the best examples of the team concept of continuum of care.</a:t>
            </a:r>
          </a:p>
          <a:p>
            <a:r>
              <a:rPr lang="en-US" altLang="en-US"/>
              <a:t>The structure and effectiveness of emergency health care teams differs from system to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t>Review</a:t>
            </a:r>
            <a:r>
              <a:rPr lang="en-US" altLang="en-US" sz="2000" dirty="0"/>
              <a:t> </a:t>
            </a:r>
          </a:p>
        </p:txBody>
      </p:sp>
      <p:sp>
        <p:nvSpPr>
          <p:cNvPr id="69635" name="Content Placeholder 2"/>
          <p:cNvSpPr>
            <a:spLocks noGrp="1"/>
          </p:cNvSpPr>
          <p:nvPr>
            <p:ph idx="1"/>
          </p:nvPr>
        </p:nvSpPr>
        <p:spPr>
          <a:xfrm>
            <a:off x="925830" y="1490870"/>
            <a:ext cx="10287000" cy="5246097"/>
          </a:xfrm>
        </p:spPr>
        <p:txBody>
          <a:bodyPr/>
          <a:lstStyle/>
          <a:p>
            <a:pPr marL="457200" indent="-457200">
              <a:buFont typeface="+mj-lt"/>
              <a:buAutoNum type="arabicPeriod" startAt="7"/>
            </a:pPr>
            <a:r>
              <a:rPr lang="en-US" altLang="en-US" dirty="0"/>
              <a:t>Your partner is working a 48-hour shift and has had little sleep. He disagrees with you over how to position the patient and how you should drive to the hospital. You should:</a:t>
            </a:r>
          </a:p>
          <a:p>
            <a:pPr marL="914400" lvl="1" indent="-457200">
              <a:buFont typeface="+mj-lt"/>
              <a:buAutoNum type="alphaUcPeriod"/>
            </a:pPr>
            <a:r>
              <a:rPr lang="en-US" altLang="en-US" dirty="0"/>
              <a:t>follow your partner’s orders and discuss the call after the patient has been dropped off at the hospital. </a:t>
            </a:r>
          </a:p>
          <a:p>
            <a:pPr marL="914400" lvl="2" indent="0">
              <a:buNone/>
            </a:pPr>
            <a:r>
              <a:rPr lang="en-US" altLang="en-US" sz="2000" b="1" dirty="0"/>
              <a:t>Rationale:</a:t>
            </a:r>
            <a:r>
              <a:rPr lang="en-US" altLang="en-US" sz="2000" dirty="0"/>
              <a:t> </a:t>
            </a:r>
            <a:r>
              <a:rPr lang="en-US" altLang="en-US" sz="2000" dirty="0">
                <a:solidFill>
                  <a:srgbClr val="FF6600"/>
                </a:solidFill>
              </a:rPr>
              <a:t>Correct answer</a:t>
            </a:r>
          </a:p>
          <a:p>
            <a:pPr marL="914400" lvl="1" indent="-457200">
              <a:buFont typeface="+mj-lt"/>
              <a:buAutoNum type="alphaUcPeriod"/>
            </a:pPr>
            <a:r>
              <a:rPr lang="en-US" altLang="en-US" dirty="0"/>
              <a:t>confront your partner about his or her behavior in front of the patient.</a:t>
            </a:r>
          </a:p>
          <a:p>
            <a:pPr marL="914400" lvl="2" indent="0">
              <a:buNone/>
            </a:pPr>
            <a:r>
              <a:rPr lang="en-US" altLang="en-US" sz="2000" b="1" dirty="0"/>
              <a:t>Rationale:</a:t>
            </a:r>
            <a:r>
              <a:rPr lang="en-US" altLang="en-US" sz="2000" dirty="0"/>
              <a:t> </a:t>
            </a:r>
            <a:r>
              <a:rPr lang="en-US" altLang="en-US" sz="2000" dirty="0">
                <a:solidFill>
                  <a:srgbClr val="FF6600"/>
                </a:solidFill>
              </a:rPr>
              <a:t>Do not confront your partner in front of the patient. Keep the focus on providing quality patient care.</a:t>
            </a:r>
          </a:p>
          <a:p>
            <a:pPr marL="914400" lvl="1" indent="-457200">
              <a:buFont typeface="+mj-lt"/>
              <a:buAutoNum type="alphaUcPeriod" startAt="3"/>
            </a:pPr>
            <a:r>
              <a:rPr lang="en-US" altLang="en-US" dirty="0"/>
              <a:t>tell your partner he or she does not know that they are talking about. </a:t>
            </a:r>
          </a:p>
          <a:p>
            <a:pPr marL="914400" lvl="2" indent="0">
              <a:buNone/>
            </a:pPr>
            <a:r>
              <a:rPr lang="en-US" altLang="en-US" sz="2000" b="1" dirty="0"/>
              <a:t>Rationale: </a:t>
            </a:r>
            <a:r>
              <a:rPr lang="en-US" altLang="en-US" sz="2000" dirty="0">
                <a:solidFill>
                  <a:srgbClr val="FF6600"/>
                </a:solidFill>
              </a:rPr>
              <a:t>Rather than confront your partner, take a deep breath can count to 10.</a:t>
            </a:r>
          </a:p>
          <a:p>
            <a:pPr marL="914400" lvl="1" indent="-457200">
              <a:buFont typeface="+mj-lt"/>
              <a:buAutoNum type="alphaUcPeriod" startAt="3"/>
            </a:pPr>
            <a:r>
              <a:rPr lang="en-US" altLang="en-US" dirty="0">
                <a:solidFill>
                  <a:schemeClr val="tx2"/>
                </a:solidFill>
              </a:rPr>
              <a:t>ask the patient who he or she thinks is correct.</a:t>
            </a:r>
          </a:p>
          <a:p>
            <a:pPr marL="914400" lvl="2" indent="0">
              <a:buNone/>
            </a:pPr>
            <a:r>
              <a:rPr lang="en-US" altLang="en-US" sz="2000" b="1" dirty="0"/>
              <a:t>Rationale:</a:t>
            </a:r>
            <a:r>
              <a:rPr lang="en-US" altLang="en-US" sz="2000" dirty="0"/>
              <a:t> </a:t>
            </a:r>
            <a:r>
              <a:rPr lang="en-US" altLang="en-US" sz="2000" dirty="0">
                <a:solidFill>
                  <a:srgbClr val="FF6600"/>
                </a:solidFill>
              </a:rPr>
              <a:t>Never involve a patient in a personal conflict. Remain focused on the goal: quality patient care.</a:t>
            </a:r>
          </a:p>
          <a:p>
            <a:pPr marL="914400" lvl="2" indent="0">
              <a:buNone/>
            </a:pPr>
            <a:endParaRPr lang="en-US" altLang="en-US" sz="2000" dirty="0">
              <a:solidFill>
                <a:srgbClr val="FF66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Types of Teams </a:t>
            </a:r>
            <a:r>
              <a:rPr lang="en-US" altLang="en-US" sz="2000" b="0" dirty="0"/>
              <a:t>(1 of 2)</a:t>
            </a:r>
          </a:p>
        </p:txBody>
      </p:sp>
      <p:sp>
        <p:nvSpPr>
          <p:cNvPr id="6147" name="Content Placeholder 2"/>
          <p:cNvSpPr>
            <a:spLocks noGrp="1"/>
          </p:cNvSpPr>
          <p:nvPr>
            <p:ph idx="1"/>
          </p:nvPr>
        </p:nvSpPr>
        <p:spPr/>
        <p:txBody>
          <a:bodyPr/>
          <a:lstStyle/>
          <a:p>
            <a:r>
              <a:rPr lang="en-US" altLang="en-US"/>
              <a:t>Regular teams</a:t>
            </a:r>
          </a:p>
          <a:p>
            <a:pPr lvl="1"/>
            <a:r>
              <a:rPr lang="en-US" altLang="en-US"/>
              <a:t>EMTs consistently interact with the same partner or team. </a:t>
            </a:r>
          </a:p>
          <a:p>
            <a:r>
              <a:rPr lang="en-US" altLang="en-US"/>
              <a:t>Temporary teams</a:t>
            </a:r>
          </a:p>
          <a:p>
            <a:pPr lvl="1"/>
            <a:r>
              <a:rPr lang="en-US" altLang="en-US"/>
              <a:t>EMTs work with providers with whom they do not regularly interact or may not even know.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Types of Teams </a:t>
            </a:r>
            <a:r>
              <a:rPr lang="en-US" altLang="en-US" sz="2000" b="0" dirty="0"/>
              <a:t>(2 of 2)</a:t>
            </a:r>
          </a:p>
        </p:txBody>
      </p:sp>
      <p:sp>
        <p:nvSpPr>
          <p:cNvPr id="7171" name="Content Placeholder 2"/>
          <p:cNvSpPr>
            <a:spLocks noGrp="1"/>
          </p:cNvSpPr>
          <p:nvPr>
            <p:ph idx="1"/>
          </p:nvPr>
        </p:nvSpPr>
        <p:spPr/>
        <p:txBody>
          <a:bodyPr/>
          <a:lstStyle/>
          <a:p>
            <a:r>
              <a:rPr lang="en-US" altLang="en-US" dirty="0"/>
              <a:t>Special teams</a:t>
            </a:r>
          </a:p>
          <a:p>
            <a:pPr lvl="1"/>
            <a:r>
              <a:rPr lang="en-US" altLang="en-US" dirty="0"/>
              <a:t>Fire team</a:t>
            </a:r>
          </a:p>
          <a:p>
            <a:pPr lvl="1"/>
            <a:r>
              <a:rPr lang="en-US" altLang="en-US" dirty="0"/>
              <a:t>Rescue team</a:t>
            </a:r>
          </a:p>
          <a:p>
            <a:pPr lvl="1"/>
            <a:r>
              <a:rPr lang="en-US" altLang="en-US" dirty="0"/>
              <a:t>Hazardous materials (hazmat) team</a:t>
            </a:r>
          </a:p>
          <a:p>
            <a:pPr lvl="1"/>
            <a:r>
              <a:rPr lang="en-US" altLang="en-US" dirty="0"/>
              <a:t>Tactical EMS team</a:t>
            </a:r>
          </a:p>
          <a:p>
            <a:pPr lvl="1"/>
            <a:r>
              <a:rPr lang="en-US" altLang="en-US" dirty="0"/>
              <a:t>Special event EMS team</a:t>
            </a:r>
          </a:p>
          <a:p>
            <a:pPr lvl="1"/>
            <a:r>
              <a:rPr lang="en-US" altLang="en-US" dirty="0"/>
              <a:t>EMS bike team</a:t>
            </a:r>
          </a:p>
          <a:p>
            <a:pPr lvl="1"/>
            <a:r>
              <a:rPr lang="en-US" altLang="en-US" dirty="0"/>
              <a:t>In-hospital patient care technicians</a:t>
            </a:r>
          </a:p>
          <a:p>
            <a:pPr lvl="1"/>
            <a:r>
              <a:rPr lang="en-US" altLang="en-US" dirty="0"/>
              <a:t>MIH technicians</a:t>
            </a:r>
          </a:p>
          <a:p>
            <a:endParaRPr lang="en-US" altLang="en-US" dirty="0"/>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Groups Versus Teams </a:t>
            </a:r>
            <a:r>
              <a:rPr lang="en-US" altLang="en-US" sz="2000" b="0" dirty="0"/>
              <a:t>(1 of 3)</a:t>
            </a:r>
          </a:p>
        </p:txBody>
      </p:sp>
      <p:sp>
        <p:nvSpPr>
          <p:cNvPr id="8195" name="Content Placeholder 2"/>
          <p:cNvSpPr>
            <a:spLocks noGrp="1"/>
          </p:cNvSpPr>
          <p:nvPr>
            <p:ph idx="1"/>
          </p:nvPr>
        </p:nvSpPr>
        <p:spPr/>
        <p:txBody>
          <a:bodyPr/>
          <a:lstStyle/>
          <a:p>
            <a:r>
              <a:rPr lang="en-US" altLang="en-US"/>
              <a:t>A group consists of individual health care providers working independently to help the patient.</a:t>
            </a:r>
          </a:p>
          <a:p>
            <a:pPr lvl="1"/>
            <a:r>
              <a:rPr lang="en-US" altLang="en-US"/>
              <a:t>Triage</a:t>
            </a:r>
          </a:p>
          <a:p>
            <a:pPr lvl="1"/>
            <a:r>
              <a:rPr lang="en-US" altLang="en-US"/>
              <a:t>Treatment</a:t>
            </a:r>
          </a:p>
          <a:p>
            <a:pPr lvl="1"/>
            <a:r>
              <a:rPr lang="en-US" altLang="en-US"/>
              <a:t>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Groups Versus Teams </a:t>
            </a:r>
            <a:r>
              <a:rPr lang="en-US" altLang="en-US" sz="2000" b="0" dirty="0"/>
              <a:t>(2 of 3)</a:t>
            </a:r>
          </a:p>
        </p:txBody>
      </p:sp>
      <p:sp>
        <p:nvSpPr>
          <p:cNvPr id="9219" name="Content Placeholder 2"/>
          <p:cNvSpPr>
            <a:spLocks noGrp="1"/>
          </p:cNvSpPr>
          <p:nvPr>
            <p:ph idx="1"/>
          </p:nvPr>
        </p:nvSpPr>
        <p:spPr/>
        <p:txBody>
          <a:bodyPr/>
          <a:lstStyle/>
          <a:p>
            <a:r>
              <a:rPr lang="en-US" altLang="en-US"/>
              <a:t>A team consists of a group of health care providers who are assigned specific roles and are working interdependently in a coordinated manner under a designated leader.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Groups Versus Teams </a:t>
            </a:r>
            <a:r>
              <a:rPr lang="en-US" altLang="en-US" sz="2000" b="0" dirty="0"/>
              <a:t>(3 of 3)</a:t>
            </a:r>
          </a:p>
        </p:txBody>
      </p:sp>
      <p:sp>
        <p:nvSpPr>
          <p:cNvPr id="10243" name="Content Placeholder 2"/>
          <p:cNvSpPr>
            <a:spLocks noGrp="1"/>
          </p:cNvSpPr>
          <p:nvPr>
            <p:ph idx="1"/>
          </p:nvPr>
        </p:nvSpPr>
        <p:spPr/>
        <p:txBody>
          <a:bodyPr/>
          <a:lstStyle/>
          <a:p>
            <a:r>
              <a:rPr lang="en-US" altLang="en-US"/>
              <a:t>Five essential elements of a group</a:t>
            </a:r>
          </a:p>
          <a:p>
            <a:pPr lvl="1"/>
            <a:r>
              <a:rPr lang="en-US" altLang="en-US"/>
              <a:t>A common goal</a:t>
            </a:r>
          </a:p>
          <a:p>
            <a:pPr lvl="1"/>
            <a:r>
              <a:rPr lang="en-US" altLang="en-US"/>
              <a:t>An image of themselves as a </a:t>
            </a:r>
            <a:r>
              <a:rPr lang="ja-JP" altLang="en-US"/>
              <a:t>“</a:t>
            </a:r>
            <a:r>
              <a:rPr lang="en-US" altLang="ja-JP"/>
              <a:t>group</a:t>
            </a:r>
            <a:r>
              <a:rPr lang="ja-JP" altLang="en-US"/>
              <a:t>”</a:t>
            </a:r>
            <a:endParaRPr lang="en-US" altLang="ja-JP"/>
          </a:p>
          <a:p>
            <a:pPr lvl="1"/>
            <a:r>
              <a:rPr lang="en-US" altLang="en-US"/>
              <a:t>A sense of continuity of the group</a:t>
            </a:r>
          </a:p>
          <a:p>
            <a:pPr lvl="1"/>
            <a:r>
              <a:rPr lang="en-US" altLang="en-US"/>
              <a:t>A set of shared values</a:t>
            </a:r>
          </a:p>
          <a:p>
            <a:pPr lvl="1"/>
            <a:r>
              <a:rPr lang="en-US" altLang="en-US"/>
              <a:t>Different roles within the group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TotalTime>
  <Words>4256</Words>
  <Application>Microsoft Macintosh PowerPoint</Application>
  <PresentationFormat>Widescreen</PresentationFormat>
  <Paragraphs>428</Paragraphs>
  <Slides>40</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Educational subjects 16x9</vt:lpstr>
      <vt:lpstr>The Team Approach  to Health Care</vt:lpstr>
      <vt:lpstr>National EMS Education Standard Competencies</vt:lpstr>
      <vt:lpstr>Introduction</vt:lpstr>
      <vt:lpstr>An Era of Team Health Care</vt:lpstr>
      <vt:lpstr>Types of Teams (1 of 2)</vt:lpstr>
      <vt:lpstr>Types of Teams (2 of 2)</vt:lpstr>
      <vt:lpstr>Groups Versus Teams (1 of 3)</vt:lpstr>
      <vt:lpstr>Groups Versus Teams (2 of 3)</vt:lpstr>
      <vt:lpstr>Groups Versus Teams (3 of 3)</vt:lpstr>
      <vt:lpstr>Dependent, Independent, and Interdependent Groups</vt:lpstr>
      <vt:lpstr>Effective Team Performance (1 of 2)</vt:lpstr>
      <vt:lpstr>Effective Team Performance (2 of 2)</vt:lpstr>
      <vt:lpstr>Transfer of Patient Care</vt:lpstr>
      <vt:lpstr>BLS and ALS Providers Working Together</vt:lpstr>
      <vt:lpstr>Assisting with ALS Skills</vt:lpstr>
      <vt:lpstr>Critical Thinking and Decision Making in EMS (1 of 3)</vt:lpstr>
      <vt:lpstr>Critical Thinking and Decision Making in EMS (2 of 3)</vt:lpstr>
      <vt:lpstr>Critical Thinking and Decision Making in EMS (3 of 3)</vt:lpstr>
      <vt:lpstr>Troubleshooting Team Conflicts</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vt:lpstr>
      <vt:lpstr>Review </vt:lpstr>
      <vt:lpstr>Review</vt:lpstr>
      <vt:lpstr>Review </vt:lpstr>
      <vt:lpstr>Review </vt:lpstr>
      <vt:lpstr>Review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38</cp:revision>
  <dcterms:created xsi:type="dcterms:W3CDTF">2019-03-08T18:11:57Z</dcterms:created>
  <dcterms:modified xsi:type="dcterms:W3CDTF">2020-12-10T16:58:50Z</dcterms:modified>
</cp:coreProperties>
</file>